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7.png" ContentType="image/png"/>
  <Override PartName="/ppt/media/image23.png" ContentType="image/png"/>
  <Override PartName="/ppt/media/image4.jpeg" ContentType="image/jpeg"/>
  <Override PartName="/ppt/media/image25.png" ContentType="image/png"/>
  <Override PartName="/ppt/media/image2.png" ContentType="image/png"/>
  <Override PartName="/ppt/media/image5.jpeg" ContentType="image/jpe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10.png" ContentType="image/png"/>
  <Override PartName="/ppt/media/image30.jpeg" ContentType="image/jpeg"/>
  <Override PartName="/ppt/media/image15.png" ContentType="image/png"/>
  <Override PartName="/ppt/media/image3.png" ContentType="image/png"/>
  <Override PartName="/ppt/media/image26.png" ContentType="image/png"/>
  <Override PartName="/ppt/media/image31.png" ContentType="image/png"/>
  <Override PartName="/ppt/media/image1.png" ContentType="image/png"/>
  <Override PartName="/ppt/media/image24.png" ContentType="image/png"/>
  <Override PartName="/ppt/media/image14.png" ContentType="image/png"/>
  <Override PartName="/ppt/media/image16.png" ContentType="image/png"/>
  <Override PartName="/ppt/media/image17.png" ContentType="image/png"/>
  <Override PartName="/ppt/media/image18.png" ContentType="image/png"/>
  <Override PartName="/ppt/media/image20.png" ContentType="image/png"/>
  <Override PartName="/ppt/media/image19.png" ContentType="image/png"/>
  <Override PartName="/ppt/media/image29.png" ContentType="image/png"/>
  <Override PartName="/ppt/media/image21.jpeg" ContentType="image/jpeg"/>
  <Override PartName="/ppt/media/media22.ogv" ContentType="video/ogg"/>
  <Override PartName="/ppt/media/image28.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620000" y="216000"/>
            <a:ext cx="8100000" cy="936000"/>
          </a:xfrm>
          <a:prstGeom prst="rect">
            <a:avLst/>
          </a:prstGeom>
        </p:spPr>
        <p:txBody>
          <a:bodyPr lIns="0" rIns="0" tIns="0" bIns="0" anchor="ctr">
            <a:normAutofit/>
          </a:bodyPr>
          <a:p>
            <a:pPr algn="ctr"/>
            <a:endParaRPr b="0" lang="fr-FR" sz="3300" spc="-1" strike="noStrike">
              <a:solidFill>
                <a:srgbClr val="050505"/>
              </a:solidFill>
              <a:latin typeface="Times New Roman"/>
            </a:endParaRPr>
          </a:p>
        </p:txBody>
      </p:sp>
      <p:sp>
        <p:nvSpPr>
          <p:cNvPr id="108" name="PlaceHolder 2"/>
          <p:cNvSpPr>
            <a:spLocks noGrp="1"/>
          </p:cNvSpPr>
          <p:nvPr>
            <p:ph type="body"/>
          </p:nvPr>
        </p:nvSpPr>
        <p:spPr>
          <a:xfrm>
            <a:off x="1620000" y="1368000"/>
            <a:ext cx="810000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09" name="PlaceHolder 3"/>
          <p:cNvSpPr>
            <a:spLocks noGrp="1"/>
          </p:cNvSpPr>
          <p:nvPr>
            <p:ph type="body"/>
          </p:nvPr>
        </p:nvSpPr>
        <p:spPr>
          <a:xfrm>
            <a:off x="1620000" y="3085560"/>
            <a:ext cx="8100000" cy="1568160"/>
          </a:xfrm>
          <a:prstGeom prst="rect">
            <a:avLst/>
          </a:prstGeom>
        </p:spPr>
        <p:txBody>
          <a:bodyPr lIns="0" rIns="0" tIns="0" bIns="0">
            <a:normAutofit/>
          </a:bodyPr>
          <a:p>
            <a:endParaRPr b="0" lang="fr-FR" sz="2400" spc="-1" strike="noStrike">
              <a:solidFill>
                <a:srgbClr val="050505"/>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1620000" y="216000"/>
            <a:ext cx="8100000" cy="936000"/>
          </a:xfrm>
          <a:prstGeom prst="rect">
            <a:avLst/>
          </a:prstGeom>
        </p:spPr>
        <p:txBody>
          <a:bodyPr lIns="0" rIns="0" tIns="0" bIns="0" anchor="ctr">
            <a:normAutofit/>
          </a:bodyPr>
          <a:p>
            <a:pPr algn="ctr"/>
            <a:endParaRPr b="0" lang="fr-FR" sz="3300" spc="-1" strike="noStrike">
              <a:solidFill>
                <a:srgbClr val="050505"/>
              </a:solidFill>
              <a:latin typeface="Times New Roman"/>
            </a:endParaRPr>
          </a:p>
        </p:txBody>
      </p:sp>
      <p:sp>
        <p:nvSpPr>
          <p:cNvPr id="111"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12"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13"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14" name="PlaceHolder 5"/>
          <p:cNvSpPr>
            <a:spLocks noGrp="1"/>
          </p:cNvSpPr>
          <p:nvPr>
            <p:ph type="body"/>
          </p:nvPr>
        </p:nvSpPr>
        <p:spPr>
          <a:xfrm>
            <a:off x="5770440" y="3085560"/>
            <a:ext cx="3952440" cy="1568160"/>
          </a:xfrm>
          <a:prstGeom prst="rect">
            <a:avLst/>
          </a:prstGeom>
        </p:spPr>
        <p:txBody>
          <a:bodyPr lIns="0" rIns="0" tIns="0" bIns="0">
            <a:normAutofit/>
          </a:bodyPr>
          <a:p>
            <a:endParaRPr b="0" lang="fr-FR" sz="2400" spc="-1" strike="noStrike">
              <a:solidFill>
                <a:srgbClr val="050505"/>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620000" y="216000"/>
            <a:ext cx="8100000" cy="936000"/>
          </a:xfrm>
          <a:prstGeom prst="rect">
            <a:avLst/>
          </a:prstGeom>
        </p:spPr>
        <p:txBody>
          <a:bodyPr lIns="0" rIns="0" tIns="0" bIns="0" anchor="ctr">
            <a:normAutofit/>
          </a:bodyPr>
          <a:p>
            <a:pPr algn="ctr"/>
            <a:endParaRPr b="0" lang="fr-FR" sz="3300" spc="-1" strike="noStrike">
              <a:solidFill>
                <a:srgbClr val="050505"/>
              </a:solidFill>
              <a:latin typeface="Times New Roman"/>
            </a:endParaRPr>
          </a:p>
        </p:txBody>
      </p:sp>
      <p:sp>
        <p:nvSpPr>
          <p:cNvPr id="116" name="PlaceHolder 2"/>
          <p:cNvSpPr>
            <a:spLocks noGrp="1"/>
          </p:cNvSpPr>
          <p:nvPr>
            <p:ph type="body"/>
          </p:nvPr>
        </p:nvSpPr>
        <p:spPr>
          <a:xfrm>
            <a:off x="1620000" y="1368000"/>
            <a:ext cx="26078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17" name="PlaceHolder 3"/>
          <p:cNvSpPr>
            <a:spLocks noGrp="1"/>
          </p:cNvSpPr>
          <p:nvPr>
            <p:ph type="body"/>
          </p:nvPr>
        </p:nvSpPr>
        <p:spPr>
          <a:xfrm>
            <a:off x="4358520" y="1368000"/>
            <a:ext cx="26078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18" name="PlaceHolder 4"/>
          <p:cNvSpPr>
            <a:spLocks noGrp="1"/>
          </p:cNvSpPr>
          <p:nvPr>
            <p:ph type="body"/>
          </p:nvPr>
        </p:nvSpPr>
        <p:spPr>
          <a:xfrm>
            <a:off x="7097400" y="1368000"/>
            <a:ext cx="26078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19" name="PlaceHolder 5"/>
          <p:cNvSpPr>
            <a:spLocks noGrp="1"/>
          </p:cNvSpPr>
          <p:nvPr>
            <p:ph type="body"/>
          </p:nvPr>
        </p:nvSpPr>
        <p:spPr>
          <a:xfrm>
            <a:off x="1620000" y="3085560"/>
            <a:ext cx="26078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20" name="PlaceHolder 6"/>
          <p:cNvSpPr>
            <a:spLocks noGrp="1"/>
          </p:cNvSpPr>
          <p:nvPr>
            <p:ph type="body"/>
          </p:nvPr>
        </p:nvSpPr>
        <p:spPr>
          <a:xfrm>
            <a:off x="4358520" y="3085560"/>
            <a:ext cx="26078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21" name="PlaceHolder 7"/>
          <p:cNvSpPr>
            <a:spLocks noGrp="1"/>
          </p:cNvSpPr>
          <p:nvPr>
            <p:ph type="body"/>
          </p:nvPr>
        </p:nvSpPr>
        <p:spPr>
          <a:xfrm>
            <a:off x="7097400" y="3085560"/>
            <a:ext cx="2607840" cy="1568160"/>
          </a:xfrm>
          <a:prstGeom prst="rect">
            <a:avLst/>
          </a:prstGeom>
        </p:spPr>
        <p:txBody>
          <a:bodyPr lIns="0" rIns="0" tIns="0" bIns="0">
            <a:normAutofit/>
          </a:bodyPr>
          <a:p>
            <a:endParaRPr b="0" lang="fr-FR" sz="2400" spc="-1" strike="noStrike">
              <a:solidFill>
                <a:srgbClr val="050505"/>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1620000" y="216000"/>
            <a:ext cx="8100000" cy="936000"/>
          </a:xfrm>
          <a:prstGeom prst="rect">
            <a:avLst/>
          </a:prstGeom>
        </p:spPr>
        <p:txBody>
          <a:bodyPr lIns="0" rIns="0" tIns="0" bIns="0" anchor="ctr">
            <a:normAutofit/>
          </a:bodyPr>
          <a:p>
            <a:pPr algn="ctr"/>
            <a:endParaRPr b="0" lang="fr-FR" sz="3300" spc="-1" strike="noStrike">
              <a:solidFill>
                <a:srgbClr val="050505"/>
              </a:solidFill>
              <a:latin typeface="Times New Roman"/>
            </a:endParaRPr>
          </a:p>
        </p:txBody>
      </p:sp>
      <p:sp>
        <p:nvSpPr>
          <p:cNvPr id="87" name="PlaceHolder 2"/>
          <p:cNvSpPr>
            <a:spLocks noGrp="1"/>
          </p:cNvSpPr>
          <p:nvPr>
            <p:ph type="subTitle"/>
          </p:nvPr>
        </p:nvSpPr>
        <p:spPr>
          <a:xfrm>
            <a:off x="1620000" y="1368000"/>
            <a:ext cx="8100000" cy="3288240"/>
          </a:xfrm>
          <a:prstGeom prst="rect">
            <a:avLst/>
          </a:prstGeom>
        </p:spPr>
        <p:txBody>
          <a:bodyPr lIns="0" rIns="0" tIns="0" bIns="0" anchor="ctr">
            <a:noAutofit/>
          </a:bodyPr>
          <a:p>
            <a:pPr algn="ctr"/>
            <a:endParaRPr b="0" lang="fr-FR" sz="3200" spc="-1" strike="noStrike">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620000" y="216000"/>
            <a:ext cx="8100000" cy="936000"/>
          </a:xfrm>
          <a:prstGeom prst="rect">
            <a:avLst/>
          </a:prstGeom>
        </p:spPr>
        <p:txBody>
          <a:bodyPr lIns="0" rIns="0" tIns="0" bIns="0" anchor="ctr">
            <a:normAutofit/>
          </a:bodyPr>
          <a:p>
            <a:pPr algn="ctr"/>
            <a:endParaRPr b="0" lang="fr-FR" sz="3300" spc="-1" strike="noStrike">
              <a:solidFill>
                <a:srgbClr val="050505"/>
              </a:solidFill>
              <a:latin typeface="Times New Roman"/>
            </a:endParaRPr>
          </a:p>
        </p:txBody>
      </p:sp>
      <p:sp>
        <p:nvSpPr>
          <p:cNvPr id="89" name="PlaceHolder 2"/>
          <p:cNvSpPr>
            <a:spLocks noGrp="1"/>
          </p:cNvSpPr>
          <p:nvPr>
            <p:ph type="body"/>
          </p:nvPr>
        </p:nvSpPr>
        <p:spPr>
          <a:xfrm>
            <a:off x="1620000" y="1368000"/>
            <a:ext cx="8100000" cy="3288240"/>
          </a:xfrm>
          <a:prstGeom prst="rect">
            <a:avLst/>
          </a:prstGeom>
        </p:spPr>
        <p:txBody>
          <a:bodyPr lIns="0" rIns="0" tIns="0" bIns="0">
            <a:normAutofit/>
          </a:bodyPr>
          <a:p>
            <a:endParaRPr b="0" lang="fr-FR" sz="2400" spc="-1" strike="noStrike">
              <a:solidFill>
                <a:srgbClr val="050505"/>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1620000" y="216000"/>
            <a:ext cx="8100000" cy="936000"/>
          </a:xfrm>
          <a:prstGeom prst="rect">
            <a:avLst/>
          </a:prstGeom>
        </p:spPr>
        <p:txBody>
          <a:bodyPr lIns="0" rIns="0" tIns="0" bIns="0" anchor="ctr">
            <a:normAutofit/>
          </a:bodyPr>
          <a:p>
            <a:pPr algn="ctr"/>
            <a:endParaRPr b="0" lang="fr-FR" sz="3300" spc="-1" strike="noStrike">
              <a:solidFill>
                <a:srgbClr val="050505"/>
              </a:solidFill>
              <a:latin typeface="Times New Roman"/>
            </a:endParaRPr>
          </a:p>
        </p:txBody>
      </p:sp>
      <p:sp>
        <p:nvSpPr>
          <p:cNvPr id="91" name="PlaceHolder 2"/>
          <p:cNvSpPr>
            <a:spLocks noGrp="1"/>
          </p:cNvSpPr>
          <p:nvPr>
            <p:ph type="body"/>
          </p:nvPr>
        </p:nvSpPr>
        <p:spPr>
          <a:xfrm>
            <a:off x="1620000" y="1368000"/>
            <a:ext cx="3952440" cy="3288240"/>
          </a:xfrm>
          <a:prstGeom prst="rect">
            <a:avLst/>
          </a:prstGeom>
        </p:spPr>
        <p:txBody>
          <a:bodyPr lIns="0" rIns="0" tIns="0" bIns="0">
            <a:normAutofit/>
          </a:bodyPr>
          <a:p>
            <a:endParaRPr b="0" lang="fr-FR" sz="2400" spc="-1" strike="noStrike">
              <a:solidFill>
                <a:srgbClr val="050505"/>
              </a:solidFill>
              <a:latin typeface="Arial"/>
            </a:endParaRPr>
          </a:p>
        </p:txBody>
      </p:sp>
      <p:sp>
        <p:nvSpPr>
          <p:cNvPr id="92" name="PlaceHolder 3"/>
          <p:cNvSpPr>
            <a:spLocks noGrp="1"/>
          </p:cNvSpPr>
          <p:nvPr>
            <p:ph type="body"/>
          </p:nvPr>
        </p:nvSpPr>
        <p:spPr>
          <a:xfrm>
            <a:off x="5770440" y="1368000"/>
            <a:ext cx="3952440" cy="3288240"/>
          </a:xfrm>
          <a:prstGeom prst="rect">
            <a:avLst/>
          </a:prstGeom>
        </p:spPr>
        <p:txBody>
          <a:bodyPr lIns="0" rIns="0" tIns="0" bIns="0">
            <a:normAutofit/>
          </a:bodyPr>
          <a:p>
            <a:endParaRPr b="0" lang="fr-FR" sz="2400" spc="-1" strike="noStrike">
              <a:solidFill>
                <a:srgbClr val="050505"/>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1620000" y="216000"/>
            <a:ext cx="8100000" cy="936000"/>
          </a:xfrm>
          <a:prstGeom prst="rect">
            <a:avLst/>
          </a:prstGeom>
        </p:spPr>
        <p:txBody>
          <a:bodyPr lIns="0" rIns="0" tIns="0" bIns="0" anchor="ctr">
            <a:normAutofit/>
          </a:bodyPr>
          <a:p>
            <a:pPr algn="ctr"/>
            <a:endParaRPr b="0" lang="fr-FR" sz="3300" spc="-1" strike="noStrike">
              <a:solidFill>
                <a:srgbClr val="050505"/>
              </a:solidFill>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1620000" y="216000"/>
            <a:ext cx="8100000" cy="4340160"/>
          </a:xfrm>
          <a:prstGeom prst="rect">
            <a:avLst/>
          </a:prstGeom>
        </p:spPr>
        <p:txBody>
          <a:bodyPr lIns="0" rIns="0" tIns="0" bIns="0" anchor="ctr">
            <a:noAutofit/>
          </a:bodyPr>
          <a:p>
            <a:pPr algn="ctr"/>
            <a:endParaRPr b="0" lang="fr-FR" sz="3200" spc="-1" strike="noStrike">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620000" y="216000"/>
            <a:ext cx="8100000" cy="936000"/>
          </a:xfrm>
          <a:prstGeom prst="rect">
            <a:avLst/>
          </a:prstGeom>
        </p:spPr>
        <p:txBody>
          <a:bodyPr lIns="0" rIns="0" tIns="0" bIns="0" anchor="ctr">
            <a:normAutofit/>
          </a:bodyPr>
          <a:p>
            <a:pPr algn="ctr"/>
            <a:endParaRPr b="0" lang="fr-FR" sz="3300" spc="-1" strike="noStrike">
              <a:solidFill>
                <a:srgbClr val="050505"/>
              </a:solidFill>
              <a:latin typeface="Times New Roman"/>
            </a:endParaRPr>
          </a:p>
        </p:txBody>
      </p:sp>
      <p:sp>
        <p:nvSpPr>
          <p:cNvPr id="96"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97" name="PlaceHolder 3"/>
          <p:cNvSpPr>
            <a:spLocks noGrp="1"/>
          </p:cNvSpPr>
          <p:nvPr>
            <p:ph type="body"/>
          </p:nvPr>
        </p:nvSpPr>
        <p:spPr>
          <a:xfrm>
            <a:off x="5770440" y="1368000"/>
            <a:ext cx="3952440" cy="3288240"/>
          </a:xfrm>
          <a:prstGeom prst="rect">
            <a:avLst/>
          </a:prstGeom>
        </p:spPr>
        <p:txBody>
          <a:bodyPr lIns="0" rIns="0" tIns="0" bIns="0">
            <a:normAutofit/>
          </a:bodyPr>
          <a:p>
            <a:endParaRPr b="0" lang="fr-FR" sz="2400" spc="-1" strike="noStrike">
              <a:solidFill>
                <a:srgbClr val="050505"/>
              </a:solidFill>
              <a:latin typeface="Arial"/>
            </a:endParaRPr>
          </a:p>
        </p:txBody>
      </p:sp>
      <p:sp>
        <p:nvSpPr>
          <p:cNvPr id="98" name="PlaceHolder 4"/>
          <p:cNvSpPr>
            <a:spLocks noGrp="1"/>
          </p:cNvSpPr>
          <p:nvPr>
            <p:ph type="body"/>
          </p:nvPr>
        </p:nvSpPr>
        <p:spPr>
          <a:xfrm>
            <a:off x="1620000" y="3085560"/>
            <a:ext cx="3952440" cy="1568160"/>
          </a:xfrm>
          <a:prstGeom prst="rect">
            <a:avLst/>
          </a:prstGeom>
        </p:spPr>
        <p:txBody>
          <a:bodyPr lIns="0" rIns="0" tIns="0" bIns="0">
            <a:normAutofit/>
          </a:bodyPr>
          <a:p>
            <a:endParaRPr b="0" lang="fr-FR" sz="2400" spc="-1" strike="noStrike">
              <a:solidFill>
                <a:srgbClr val="050505"/>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620000" y="216000"/>
            <a:ext cx="8100000" cy="936000"/>
          </a:xfrm>
          <a:prstGeom prst="rect">
            <a:avLst/>
          </a:prstGeom>
        </p:spPr>
        <p:txBody>
          <a:bodyPr lIns="0" rIns="0" tIns="0" bIns="0" anchor="ctr">
            <a:normAutofit/>
          </a:bodyPr>
          <a:p>
            <a:pPr algn="ctr"/>
            <a:endParaRPr b="0" lang="fr-FR" sz="3300" spc="-1" strike="noStrike">
              <a:solidFill>
                <a:srgbClr val="050505"/>
              </a:solidFill>
              <a:latin typeface="Times New Roman"/>
            </a:endParaRPr>
          </a:p>
        </p:txBody>
      </p:sp>
      <p:sp>
        <p:nvSpPr>
          <p:cNvPr id="100" name="PlaceHolder 2"/>
          <p:cNvSpPr>
            <a:spLocks noGrp="1"/>
          </p:cNvSpPr>
          <p:nvPr>
            <p:ph type="body"/>
          </p:nvPr>
        </p:nvSpPr>
        <p:spPr>
          <a:xfrm>
            <a:off x="1620000" y="1368000"/>
            <a:ext cx="3952440" cy="3288240"/>
          </a:xfrm>
          <a:prstGeom prst="rect">
            <a:avLst/>
          </a:prstGeom>
        </p:spPr>
        <p:txBody>
          <a:bodyPr lIns="0" rIns="0" tIns="0" bIns="0">
            <a:normAutofit/>
          </a:bodyPr>
          <a:p>
            <a:endParaRPr b="0" lang="fr-FR" sz="2400" spc="-1" strike="noStrike">
              <a:solidFill>
                <a:srgbClr val="050505"/>
              </a:solidFill>
              <a:latin typeface="Arial"/>
            </a:endParaRPr>
          </a:p>
        </p:txBody>
      </p:sp>
      <p:sp>
        <p:nvSpPr>
          <p:cNvPr id="101"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02" name="PlaceHolder 4"/>
          <p:cNvSpPr>
            <a:spLocks noGrp="1"/>
          </p:cNvSpPr>
          <p:nvPr>
            <p:ph type="body"/>
          </p:nvPr>
        </p:nvSpPr>
        <p:spPr>
          <a:xfrm>
            <a:off x="5770440" y="3085560"/>
            <a:ext cx="3952440" cy="1568160"/>
          </a:xfrm>
          <a:prstGeom prst="rect">
            <a:avLst/>
          </a:prstGeom>
        </p:spPr>
        <p:txBody>
          <a:bodyPr lIns="0" rIns="0" tIns="0" bIns="0">
            <a:normAutofit/>
          </a:bodyPr>
          <a:p>
            <a:endParaRPr b="0" lang="fr-FR" sz="2400" spc="-1" strike="noStrike">
              <a:solidFill>
                <a:srgbClr val="050505"/>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620000" y="216000"/>
            <a:ext cx="8100000" cy="936000"/>
          </a:xfrm>
          <a:prstGeom prst="rect">
            <a:avLst/>
          </a:prstGeom>
        </p:spPr>
        <p:txBody>
          <a:bodyPr lIns="0" rIns="0" tIns="0" bIns="0" anchor="ctr">
            <a:normAutofit/>
          </a:bodyPr>
          <a:p>
            <a:pPr algn="ctr"/>
            <a:endParaRPr b="0" lang="fr-FR" sz="3300" spc="-1" strike="noStrike">
              <a:solidFill>
                <a:srgbClr val="050505"/>
              </a:solidFill>
              <a:latin typeface="Times New Roman"/>
            </a:endParaRPr>
          </a:p>
        </p:txBody>
      </p:sp>
      <p:sp>
        <p:nvSpPr>
          <p:cNvPr id="104" name="PlaceHolder 2"/>
          <p:cNvSpPr>
            <a:spLocks noGrp="1"/>
          </p:cNvSpPr>
          <p:nvPr>
            <p:ph type="body"/>
          </p:nvPr>
        </p:nvSpPr>
        <p:spPr>
          <a:xfrm>
            <a:off x="1620000" y="1368000"/>
            <a:ext cx="39524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05" name="PlaceHolder 3"/>
          <p:cNvSpPr>
            <a:spLocks noGrp="1"/>
          </p:cNvSpPr>
          <p:nvPr>
            <p:ph type="body"/>
          </p:nvPr>
        </p:nvSpPr>
        <p:spPr>
          <a:xfrm>
            <a:off x="5770440" y="1368000"/>
            <a:ext cx="3952440" cy="1568160"/>
          </a:xfrm>
          <a:prstGeom prst="rect">
            <a:avLst/>
          </a:prstGeom>
        </p:spPr>
        <p:txBody>
          <a:bodyPr lIns="0" rIns="0" tIns="0" bIns="0">
            <a:normAutofit/>
          </a:bodyPr>
          <a:p>
            <a:endParaRPr b="0" lang="fr-FR" sz="2400" spc="-1" strike="noStrike">
              <a:solidFill>
                <a:srgbClr val="050505"/>
              </a:solidFill>
              <a:latin typeface="Arial"/>
            </a:endParaRPr>
          </a:p>
        </p:txBody>
      </p:sp>
      <p:sp>
        <p:nvSpPr>
          <p:cNvPr id="106" name="PlaceHolder 4"/>
          <p:cNvSpPr>
            <a:spLocks noGrp="1"/>
          </p:cNvSpPr>
          <p:nvPr>
            <p:ph type="body"/>
          </p:nvPr>
        </p:nvSpPr>
        <p:spPr>
          <a:xfrm>
            <a:off x="1620000" y="3085560"/>
            <a:ext cx="8100000" cy="1568160"/>
          </a:xfrm>
          <a:prstGeom prst="rect">
            <a:avLst/>
          </a:prstGeom>
        </p:spPr>
        <p:txBody>
          <a:bodyPr lIns="0" rIns="0" tIns="0" bIns="0">
            <a:normAutofit/>
          </a:bodyPr>
          <a:p>
            <a:endParaRPr b="0" lang="fr-FR" sz="2400" spc="-1" strike="noStrike">
              <a:solidFill>
                <a:srgbClr val="050505"/>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1620000" y="216000"/>
            <a:ext cx="8100000" cy="936000"/>
          </a:xfrm>
          <a:prstGeom prst="rect">
            <a:avLst/>
          </a:prstGeom>
        </p:spPr>
        <p:txBody>
          <a:bodyPr lIns="0" rIns="0" tIns="0" bIns="0" anchor="ctr">
            <a:normAutofit/>
          </a:bodyPr>
          <a:p>
            <a:pPr algn="ctr"/>
            <a:r>
              <a:rPr b="0" lang="fr-FR" sz="3300" spc="-1" strike="noStrike">
                <a:solidFill>
                  <a:srgbClr val="050505"/>
                </a:solidFill>
                <a:latin typeface="Times New Roman"/>
              </a:rPr>
              <a:t>Cliquez pour éditer le format du texte-titre</a:t>
            </a:r>
            <a:endParaRPr b="0" lang="fr-FR" sz="3300" spc="-1" strike="noStrike">
              <a:solidFill>
                <a:srgbClr val="050505"/>
              </a:solidFill>
              <a:latin typeface="Times New Roman"/>
            </a:endParaRPr>
          </a:p>
        </p:txBody>
      </p:sp>
      <p:sp>
        <p:nvSpPr>
          <p:cNvPr id="1" name="PlaceHolder 2"/>
          <p:cNvSpPr>
            <a:spLocks noGrp="1"/>
          </p:cNvSpPr>
          <p:nvPr>
            <p:ph type="body"/>
          </p:nvPr>
        </p:nvSpPr>
        <p:spPr>
          <a:xfrm>
            <a:off x="1620000" y="1368000"/>
            <a:ext cx="8100000" cy="3288240"/>
          </a:xfrm>
          <a:prstGeom prst="rect">
            <a:avLst/>
          </a:prstGeom>
        </p:spPr>
        <p:txBody>
          <a:bodyPr lIns="0" rIns="0" tIns="0" bIns="0">
            <a:normAutofit/>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Arial"/>
              </a:rPr>
              <a:t>Cliquez pour éditer le format du plan de texte</a:t>
            </a:r>
            <a:endParaRPr b="0" lang="fr-FR" sz="24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Arial"/>
              </a:rPr>
              <a:t>Second niveau de plan</a:t>
            </a:r>
            <a:endParaRPr b="0" lang="fr-FR" sz="2100" spc="-1" strike="noStrike">
              <a:solidFill>
                <a:srgbClr val="050505"/>
              </a:solidFill>
              <a:latin typeface="Arial"/>
            </a:endParaRPr>
          </a:p>
          <a:p>
            <a:pPr lvl="2" marL="1296000" indent="-288000">
              <a:spcAft>
                <a:spcPts val="632"/>
              </a:spcAft>
              <a:buClr>
                <a:srgbClr val="000000"/>
              </a:buClr>
              <a:buSzPct val="40000"/>
              <a:buFont typeface="Wingdings" charset="2"/>
              <a:buChar char=""/>
            </a:pPr>
            <a:r>
              <a:rPr b="0" lang="fr-FR" sz="1800" spc="-1" strike="noStrike">
                <a:solidFill>
                  <a:srgbClr val="050505"/>
                </a:solidFill>
                <a:latin typeface="Arial"/>
              </a:rPr>
              <a:t>Troisième niveau de plan</a:t>
            </a:r>
            <a:endParaRPr b="0" lang="fr-FR" sz="1800" spc="-1" strike="noStrike">
              <a:solidFill>
                <a:srgbClr val="050505"/>
              </a:solidFill>
              <a:latin typeface="Arial"/>
            </a:endParaRPr>
          </a:p>
          <a:p>
            <a:pPr lvl="3" marL="1728000" indent="-216000">
              <a:spcAft>
                <a:spcPts val="422"/>
              </a:spcAft>
              <a:buClr>
                <a:srgbClr val="000000"/>
              </a:buClr>
              <a:buSzPct val="40000"/>
              <a:buFont typeface="Wingdings" charset="2"/>
              <a:buChar char=""/>
            </a:pPr>
            <a:r>
              <a:rPr b="0" lang="fr-FR" sz="1500" spc="-1" strike="noStrike">
                <a:solidFill>
                  <a:srgbClr val="050505"/>
                </a:solidFill>
                <a:latin typeface="Arial"/>
              </a:rPr>
              <a:t>Quatrième niveau de plan</a:t>
            </a:r>
            <a:endParaRPr b="0" lang="fr-FR" sz="1500" spc="-1" strike="noStrike">
              <a:solidFill>
                <a:srgbClr val="050505"/>
              </a:solidFill>
              <a:latin typeface="Arial"/>
            </a:endParaRPr>
          </a:p>
          <a:p>
            <a:pPr lvl="4" marL="2160000" indent="-216000">
              <a:spcAft>
                <a:spcPts val="210"/>
              </a:spcAft>
              <a:buClr>
                <a:srgbClr val="000000"/>
              </a:buClr>
              <a:buSzPct val="40000"/>
              <a:buFont typeface="Wingdings" charset="2"/>
              <a:buChar char=""/>
            </a:pPr>
            <a:r>
              <a:rPr b="0" lang="fr-FR" sz="1500" spc="-1" strike="noStrike">
                <a:solidFill>
                  <a:srgbClr val="050505"/>
                </a:solidFill>
                <a:latin typeface="Arial"/>
              </a:rPr>
              <a:t>Cinquième niveau de plan</a:t>
            </a:r>
            <a:endParaRPr b="0" lang="fr-FR" sz="1500" spc="-1" strike="noStrike">
              <a:solidFill>
                <a:srgbClr val="050505"/>
              </a:solidFill>
              <a:latin typeface="Arial"/>
            </a:endParaRPr>
          </a:p>
          <a:p>
            <a:pPr lvl="5" marL="2592000" indent="-216000">
              <a:spcAft>
                <a:spcPts val="210"/>
              </a:spcAft>
              <a:buClr>
                <a:srgbClr val="000000"/>
              </a:buClr>
              <a:buSzPct val="40000"/>
              <a:buFont typeface="Wingdings" charset="2"/>
              <a:buChar char=""/>
            </a:pPr>
            <a:r>
              <a:rPr b="0" lang="fr-FR" sz="1500" spc="-1" strike="noStrike">
                <a:solidFill>
                  <a:srgbClr val="050505"/>
                </a:solidFill>
                <a:latin typeface="Arial"/>
              </a:rPr>
              <a:t>Sixième niveau de plan</a:t>
            </a:r>
            <a:endParaRPr b="0" lang="fr-FR" sz="1500" spc="-1" strike="noStrike">
              <a:solidFill>
                <a:srgbClr val="050505"/>
              </a:solidFill>
              <a:latin typeface="Arial"/>
            </a:endParaRPr>
          </a:p>
          <a:p>
            <a:pPr lvl="6" marL="3024000" indent="-216000">
              <a:spcAft>
                <a:spcPts val="210"/>
              </a:spcAft>
              <a:buClr>
                <a:srgbClr val="000000"/>
              </a:buClr>
              <a:buSzPct val="40000"/>
              <a:buFont typeface="Wingdings" charset="2"/>
              <a:buChar char=""/>
            </a:pPr>
            <a:r>
              <a:rPr b="0" lang="fr-FR" sz="1500" spc="-1" strike="noStrike">
                <a:solidFill>
                  <a:srgbClr val="050505"/>
                </a:solidFill>
                <a:latin typeface="Arial"/>
              </a:rPr>
              <a:t>Septième niveau de plan</a:t>
            </a:r>
            <a:endParaRPr b="0" lang="fr-FR" sz="1500" spc="-1" strike="noStrike">
              <a:solidFill>
                <a:srgbClr val="050505"/>
              </a:solidFill>
              <a:latin typeface="Arial"/>
            </a:endParaRPr>
          </a:p>
        </p:txBody>
      </p:sp>
      <p:sp>
        <p:nvSpPr>
          <p:cNvPr id="2" name="PlaceHolder 3"/>
          <p:cNvSpPr>
            <a:spLocks noGrp="1"/>
          </p:cNvSpPr>
          <p:nvPr>
            <p:ph type="dt"/>
          </p:nvPr>
        </p:nvSpPr>
        <p:spPr>
          <a:xfrm>
            <a:off x="1584000" y="5164920"/>
            <a:ext cx="2348280" cy="390600"/>
          </a:xfrm>
          <a:prstGeom prst="rect">
            <a:avLst/>
          </a:prstGeom>
        </p:spPr>
        <p:txBody>
          <a:bodyPr lIns="0" rIns="0" tIns="0" bIns="0">
            <a:noAutofit/>
          </a:bodyPr>
          <a:p>
            <a:r>
              <a:rPr b="0" lang="fr-FR" sz="1400" spc="-1" strike="noStrike">
                <a:latin typeface="Arial"/>
              </a:rPr>
              <a:t>&lt;date/heure&gt;</a:t>
            </a:r>
            <a:endParaRPr b="0" lang="fr-FR" sz="1400" spc="-1" strike="noStrike">
              <a:latin typeface="Arial"/>
            </a:endParaRPr>
          </a:p>
        </p:txBody>
      </p:sp>
      <p:sp>
        <p:nvSpPr>
          <p:cNvPr id="3" name="PlaceHolder 4"/>
          <p:cNvSpPr>
            <a:spLocks noGrp="1"/>
          </p:cNvSpPr>
          <p:nvPr>
            <p:ph type="ftr"/>
          </p:nvPr>
        </p:nvSpPr>
        <p:spPr>
          <a:xfrm>
            <a:off x="3987000" y="5164920"/>
            <a:ext cx="3195000" cy="390600"/>
          </a:xfrm>
          <a:prstGeom prst="rect">
            <a:avLst/>
          </a:prstGeom>
        </p:spPr>
        <p:txBody>
          <a:bodyPr lIns="0" rIns="0" tIns="0" bIns="0">
            <a:noAutofit/>
          </a:bodyPr>
          <a:p>
            <a:pPr algn="r"/>
            <a:r>
              <a:rPr b="0" lang="fr-FR" sz="1400" spc="-1" strike="noStrike">
                <a:latin typeface="Arial"/>
              </a:rPr>
              <a:t>&lt;pied de page&gt;</a:t>
            </a:r>
            <a:endParaRPr b="0" lang="fr-FR" sz="1400" spc="-1" strike="noStrike">
              <a:latin typeface="Arial"/>
            </a:endParaRPr>
          </a:p>
        </p:txBody>
      </p:sp>
      <p:sp>
        <p:nvSpPr>
          <p:cNvPr id="4" name="PlaceHolder 5"/>
          <p:cNvSpPr>
            <a:spLocks noGrp="1"/>
          </p:cNvSpPr>
          <p:nvPr>
            <p:ph type="sldNum"/>
          </p:nvPr>
        </p:nvSpPr>
        <p:spPr>
          <a:xfrm>
            <a:off x="7227000" y="5164920"/>
            <a:ext cx="2348280" cy="390600"/>
          </a:xfrm>
          <a:prstGeom prst="rect">
            <a:avLst/>
          </a:prstGeom>
        </p:spPr>
        <p:txBody>
          <a:bodyPr lIns="0" rIns="0" tIns="0" bIns="0">
            <a:noAutofit/>
          </a:bodyPr>
          <a:p>
            <a:pPr algn="r"/>
            <a:fld id="{7C5D193E-B562-4564-A8FC-F7E860325EC0}" type="slidenum">
              <a:rPr b="0" lang="fr-FR" sz="1400" spc="-1" strike="noStrike">
                <a:latin typeface="Arial"/>
              </a:rPr>
              <a:t>&lt;numéro&gt;</a:t>
            </a:fld>
            <a:endParaRPr b="0" lang="fr-FR" sz="1400" spc="-1" strike="noStrike">
              <a:latin typeface="Arial"/>
            </a:endParaRPr>
          </a:p>
        </p:txBody>
      </p:sp>
      <p:cxnSp>
        <p:nvCxnSpPr>
          <p:cNvPr id="5" name=""/>
          <p:cNvCxnSpPr/>
          <p:nvPr/>
        </p:nvCxnSpPr>
        <p:spPr>
          <a:xfrm>
            <a:off x="540000" y="306360"/>
            <a:ext cx="720360" cy="360"/>
          </a:xfrm>
          <a:prstGeom prst="straightConnector1">
            <a:avLst/>
          </a:prstGeom>
          <a:ln w="18000">
            <a:solidFill>
              <a:srgbClr val="2a6099"/>
            </a:solidFill>
            <a:round/>
          </a:ln>
        </p:spPr>
      </p:cxnSp>
      <p:cxnSp>
        <p:nvCxnSpPr>
          <p:cNvPr id="6" name=""/>
          <p:cNvCxnSpPr/>
          <p:nvPr/>
        </p:nvCxnSpPr>
        <p:spPr>
          <a:xfrm>
            <a:off x="720000" y="486360"/>
            <a:ext cx="360360" cy="360"/>
          </a:xfrm>
          <a:prstGeom prst="straightConnector1">
            <a:avLst/>
          </a:prstGeom>
          <a:ln w="18000">
            <a:solidFill>
              <a:srgbClr val="2a6099"/>
            </a:solidFill>
            <a:round/>
          </a:ln>
        </p:spPr>
      </p:cxnSp>
      <p:cxnSp>
        <p:nvCxnSpPr>
          <p:cNvPr id="7" name=""/>
          <p:cNvCxnSpPr/>
          <p:nvPr/>
        </p:nvCxnSpPr>
        <p:spPr>
          <a:xfrm>
            <a:off x="864000" y="702360"/>
            <a:ext cx="72360" cy="360"/>
          </a:xfrm>
          <a:prstGeom prst="straightConnector1">
            <a:avLst/>
          </a:prstGeom>
          <a:ln w="18000">
            <a:solidFill>
              <a:srgbClr val="2a6099"/>
            </a:solidFill>
            <a:round/>
          </a:ln>
        </p:spPr>
      </p:cxnSp>
      <p:cxnSp>
        <p:nvCxnSpPr>
          <p:cNvPr id="8" name=""/>
          <p:cNvCxnSpPr/>
          <p:nvPr/>
        </p:nvCxnSpPr>
        <p:spPr>
          <a:xfrm>
            <a:off x="720000" y="126360"/>
            <a:ext cx="360360" cy="360"/>
          </a:xfrm>
          <a:prstGeom prst="straightConnector1">
            <a:avLst/>
          </a:prstGeom>
          <a:ln w="18000">
            <a:solidFill>
              <a:srgbClr val="2a6099"/>
            </a:solidFill>
            <a:round/>
          </a:ln>
        </p:spPr>
      </p:cxnSp>
      <p:cxnSp>
        <p:nvCxnSpPr>
          <p:cNvPr id="9" name=""/>
          <p:cNvCxnSpPr/>
          <p:nvPr/>
        </p:nvCxnSpPr>
        <p:spPr>
          <a:xfrm>
            <a:off x="864000" y="954360"/>
            <a:ext cx="72360" cy="360"/>
          </a:xfrm>
          <a:prstGeom prst="straightConnector1">
            <a:avLst/>
          </a:prstGeom>
          <a:ln w="18000">
            <a:solidFill>
              <a:srgbClr val="2a6099"/>
            </a:solidFill>
            <a:round/>
          </a:ln>
        </p:spPr>
      </p:cxnSp>
      <p:cxnSp>
        <p:nvCxnSpPr>
          <p:cNvPr id="10" name=""/>
          <p:cNvCxnSpPr/>
          <p:nvPr/>
        </p:nvCxnSpPr>
        <p:spPr>
          <a:xfrm flipH="1">
            <a:off x="540000" y="1350360"/>
            <a:ext cx="720360" cy="360"/>
          </a:xfrm>
          <a:prstGeom prst="straightConnector1">
            <a:avLst/>
          </a:prstGeom>
          <a:ln w="18000">
            <a:solidFill>
              <a:srgbClr val="2a6099"/>
            </a:solidFill>
            <a:round/>
          </a:ln>
        </p:spPr>
      </p:cxnSp>
      <p:cxnSp>
        <p:nvCxnSpPr>
          <p:cNvPr id="11" name=""/>
          <p:cNvCxnSpPr/>
          <p:nvPr/>
        </p:nvCxnSpPr>
        <p:spPr>
          <a:xfrm flipH="1">
            <a:off x="720000" y="1170360"/>
            <a:ext cx="360360" cy="360"/>
          </a:xfrm>
          <a:prstGeom prst="straightConnector1">
            <a:avLst/>
          </a:prstGeom>
          <a:ln w="18000">
            <a:solidFill>
              <a:srgbClr val="2a6099"/>
            </a:solidFill>
            <a:round/>
          </a:ln>
        </p:spPr>
      </p:cxnSp>
      <p:cxnSp>
        <p:nvCxnSpPr>
          <p:cNvPr id="12" name=""/>
          <p:cNvCxnSpPr/>
          <p:nvPr/>
        </p:nvCxnSpPr>
        <p:spPr>
          <a:xfrm flipH="1">
            <a:off x="720000" y="1530360"/>
            <a:ext cx="360360" cy="360"/>
          </a:xfrm>
          <a:prstGeom prst="straightConnector1">
            <a:avLst/>
          </a:prstGeom>
          <a:ln w="18000">
            <a:solidFill>
              <a:srgbClr val="2a6099"/>
            </a:solidFill>
            <a:round/>
          </a:ln>
        </p:spPr>
      </p:cxnSp>
      <p:cxnSp>
        <p:nvCxnSpPr>
          <p:cNvPr id="13" name=""/>
          <p:cNvCxnSpPr/>
          <p:nvPr/>
        </p:nvCxnSpPr>
        <p:spPr>
          <a:xfrm flipH="1">
            <a:off x="864000" y="1746360"/>
            <a:ext cx="72360" cy="360"/>
          </a:xfrm>
          <a:prstGeom prst="straightConnector1">
            <a:avLst/>
          </a:prstGeom>
          <a:ln w="18000">
            <a:solidFill>
              <a:srgbClr val="2a6099"/>
            </a:solidFill>
            <a:round/>
          </a:ln>
        </p:spPr>
      </p:cxnSp>
      <p:cxnSp>
        <p:nvCxnSpPr>
          <p:cNvPr id="14" name=""/>
          <p:cNvCxnSpPr/>
          <p:nvPr/>
        </p:nvCxnSpPr>
        <p:spPr>
          <a:xfrm flipH="1">
            <a:off x="864000" y="1998360"/>
            <a:ext cx="72360" cy="360"/>
          </a:xfrm>
          <a:prstGeom prst="straightConnector1">
            <a:avLst/>
          </a:prstGeom>
          <a:ln w="18000">
            <a:solidFill>
              <a:srgbClr val="2a6099"/>
            </a:solidFill>
            <a:round/>
          </a:ln>
        </p:spPr>
      </p:cxnSp>
      <p:cxnSp>
        <p:nvCxnSpPr>
          <p:cNvPr id="15" name=""/>
          <p:cNvCxnSpPr/>
          <p:nvPr/>
        </p:nvCxnSpPr>
        <p:spPr>
          <a:xfrm>
            <a:off x="540000" y="2394360"/>
            <a:ext cx="720360" cy="360"/>
          </a:xfrm>
          <a:prstGeom prst="straightConnector1">
            <a:avLst/>
          </a:prstGeom>
          <a:ln w="18000">
            <a:solidFill>
              <a:srgbClr val="2a6099"/>
            </a:solidFill>
            <a:round/>
          </a:ln>
        </p:spPr>
      </p:cxnSp>
      <p:cxnSp>
        <p:nvCxnSpPr>
          <p:cNvPr id="16" name=""/>
          <p:cNvCxnSpPr/>
          <p:nvPr/>
        </p:nvCxnSpPr>
        <p:spPr>
          <a:xfrm>
            <a:off x="720000" y="2214360"/>
            <a:ext cx="360360" cy="360"/>
          </a:xfrm>
          <a:prstGeom prst="straightConnector1">
            <a:avLst/>
          </a:prstGeom>
          <a:ln w="18000">
            <a:solidFill>
              <a:srgbClr val="2a6099"/>
            </a:solidFill>
            <a:round/>
          </a:ln>
        </p:spPr>
      </p:cxnSp>
      <p:cxnSp>
        <p:nvCxnSpPr>
          <p:cNvPr id="17" name=""/>
          <p:cNvCxnSpPr/>
          <p:nvPr/>
        </p:nvCxnSpPr>
        <p:spPr>
          <a:xfrm>
            <a:off x="720000" y="2583720"/>
            <a:ext cx="360360" cy="360"/>
          </a:xfrm>
          <a:prstGeom prst="straightConnector1">
            <a:avLst/>
          </a:prstGeom>
          <a:ln w="18000">
            <a:solidFill>
              <a:srgbClr val="2a6099"/>
            </a:solidFill>
            <a:round/>
          </a:ln>
        </p:spPr>
      </p:cxnSp>
      <p:cxnSp>
        <p:nvCxnSpPr>
          <p:cNvPr id="18" name=""/>
          <p:cNvCxnSpPr/>
          <p:nvPr/>
        </p:nvCxnSpPr>
        <p:spPr>
          <a:xfrm>
            <a:off x="864000" y="2799720"/>
            <a:ext cx="72360" cy="360"/>
          </a:xfrm>
          <a:prstGeom prst="straightConnector1">
            <a:avLst/>
          </a:prstGeom>
          <a:ln w="18000">
            <a:solidFill>
              <a:srgbClr val="2a6099"/>
            </a:solidFill>
            <a:round/>
          </a:ln>
        </p:spPr>
      </p:cxnSp>
      <p:cxnSp>
        <p:nvCxnSpPr>
          <p:cNvPr id="19" name=""/>
          <p:cNvCxnSpPr/>
          <p:nvPr/>
        </p:nvCxnSpPr>
        <p:spPr>
          <a:xfrm>
            <a:off x="864000" y="3051720"/>
            <a:ext cx="72360" cy="360"/>
          </a:xfrm>
          <a:prstGeom prst="straightConnector1">
            <a:avLst/>
          </a:prstGeom>
          <a:ln w="18000">
            <a:solidFill>
              <a:srgbClr val="2a6099"/>
            </a:solidFill>
            <a:round/>
          </a:ln>
        </p:spPr>
      </p:cxnSp>
      <p:cxnSp>
        <p:nvCxnSpPr>
          <p:cNvPr id="20" name=""/>
          <p:cNvCxnSpPr/>
          <p:nvPr/>
        </p:nvCxnSpPr>
        <p:spPr>
          <a:xfrm flipH="1">
            <a:off x="540000" y="3447720"/>
            <a:ext cx="720360" cy="360"/>
          </a:xfrm>
          <a:prstGeom prst="straightConnector1">
            <a:avLst/>
          </a:prstGeom>
          <a:ln w="18000">
            <a:solidFill>
              <a:srgbClr val="2a6099"/>
            </a:solidFill>
            <a:round/>
          </a:ln>
        </p:spPr>
      </p:cxnSp>
      <p:cxnSp>
        <p:nvCxnSpPr>
          <p:cNvPr id="21" name=""/>
          <p:cNvCxnSpPr/>
          <p:nvPr/>
        </p:nvCxnSpPr>
        <p:spPr>
          <a:xfrm flipH="1">
            <a:off x="738720" y="3267720"/>
            <a:ext cx="360360" cy="360"/>
          </a:xfrm>
          <a:prstGeom prst="straightConnector1">
            <a:avLst/>
          </a:prstGeom>
          <a:ln w="18000">
            <a:solidFill>
              <a:srgbClr val="2a6099"/>
            </a:solidFill>
            <a:round/>
          </a:ln>
        </p:spPr>
      </p:cxnSp>
      <p:cxnSp>
        <p:nvCxnSpPr>
          <p:cNvPr id="22" name=""/>
          <p:cNvCxnSpPr/>
          <p:nvPr/>
        </p:nvCxnSpPr>
        <p:spPr>
          <a:xfrm flipH="1">
            <a:off x="729360" y="3636720"/>
            <a:ext cx="360360" cy="360"/>
          </a:xfrm>
          <a:prstGeom prst="straightConnector1">
            <a:avLst/>
          </a:prstGeom>
          <a:ln w="18000">
            <a:solidFill>
              <a:srgbClr val="2a6099"/>
            </a:solidFill>
            <a:round/>
          </a:ln>
        </p:spPr>
      </p:cxnSp>
      <p:cxnSp>
        <p:nvCxnSpPr>
          <p:cNvPr id="23" name=""/>
          <p:cNvCxnSpPr/>
          <p:nvPr/>
        </p:nvCxnSpPr>
        <p:spPr>
          <a:xfrm flipH="1">
            <a:off x="873360" y="3852720"/>
            <a:ext cx="72360" cy="360"/>
          </a:xfrm>
          <a:prstGeom prst="straightConnector1">
            <a:avLst/>
          </a:prstGeom>
          <a:ln w="18000">
            <a:solidFill>
              <a:srgbClr val="2a6099"/>
            </a:solidFill>
            <a:round/>
          </a:ln>
        </p:spPr>
      </p:cxnSp>
      <p:cxnSp>
        <p:nvCxnSpPr>
          <p:cNvPr id="24" name=""/>
          <p:cNvCxnSpPr/>
          <p:nvPr/>
        </p:nvCxnSpPr>
        <p:spPr>
          <a:xfrm flipH="1">
            <a:off x="873360" y="4104720"/>
            <a:ext cx="72360" cy="360"/>
          </a:xfrm>
          <a:prstGeom prst="straightConnector1">
            <a:avLst/>
          </a:prstGeom>
          <a:ln w="18000">
            <a:solidFill>
              <a:srgbClr val="2a6099"/>
            </a:solidFill>
            <a:round/>
          </a:ln>
        </p:spPr>
      </p:cxnSp>
      <p:cxnSp>
        <p:nvCxnSpPr>
          <p:cNvPr id="25" name=""/>
          <p:cNvCxnSpPr/>
          <p:nvPr/>
        </p:nvCxnSpPr>
        <p:spPr>
          <a:xfrm>
            <a:off x="549360" y="4500720"/>
            <a:ext cx="720360" cy="360"/>
          </a:xfrm>
          <a:prstGeom prst="straightConnector1">
            <a:avLst/>
          </a:prstGeom>
          <a:ln w="18000">
            <a:solidFill>
              <a:srgbClr val="2a6099"/>
            </a:solidFill>
            <a:round/>
          </a:ln>
        </p:spPr>
      </p:cxnSp>
      <p:cxnSp>
        <p:nvCxnSpPr>
          <p:cNvPr id="26" name=""/>
          <p:cNvCxnSpPr/>
          <p:nvPr/>
        </p:nvCxnSpPr>
        <p:spPr>
          <a:xfrm>
            <a:off x="729360" y="4320720"/>
            <a:ext cx="360360" cy="360"/>
          </a:xfrm>
          <a:prstGeom prst="straightConnector1">
            <a:avLst/>
          </a:prstGeom>
          <a:ln w="18000">
            <a:solidFill>
              <a:srgbClr val="2a6099"/>
            </a:solidFill>
            <a:round/>
          </a:ln>
        </p:spPr>
      </p:cxnSp>
      <p:cxnSp>
        <p:nvCxnSpPr>
          <p:cNvPr id="27" name=""/>
          <p:cNvCxnSpPr/>
          <p:nvPr/>
        </p:nvCxnSpPr>
        <p:spPr>
          <a:xfrm>
            <a:off x="729360" y="4680720"/>
            <a:ext cx="360360" cy="360"/>
          </a:xfrm>
          <a:prstGeom prst="straightConnector1">
            <a:avLst/>
          </a:prstGeom>
          <a:ln w="18000">
            <a:solidFill>
              <a:srgbClr val="2a6099"/>
            </a:solidFill>
            <a:round/>
          </a:ln>
        </p:spPr>
      </p:cxnSp>
      <p:cxnSp>
        <p:nvCxnSpPr>
          <p:cNvPr id="28" name=""/>
          <p:cNvCxnSpPr/>
          <p:nvPr/>
        </p:nvCxnSpPr>
        <p:spPr>
          <a:xfrm>
            <a:off x="873360" y="4896720"/>
            <a:ext cx="72360" cy="360"/>
          </a:xfrm>
          <a:prstGeom prst="straightConnector1">
            <a:avLst/>
          </a:prstGeom>
          <a:ln w="18000">
            <a:solidFill>
              <a:srgbClr val="2a6099"/>
            </a:solidFill>
            <a:round/>
          </a:ln>
        </p:spPr>
      </p:cxnSp>
      <p:cxnSp>
        <p:nvCxnSpPr>
          <p:cNvPr id="29" name=""/>
          <p:cNvCxnSpPr/>
          <p:nvPr/>
        </p:nvCxnSpPr>
        <p:spPr>
          <a:xfrm>
            <a:off x="873360" y="5148720"/>
            <a:ext cx="72360" cy="360"/>
          </a:xfrm>
          <a:prstGeom prst="straightConnector1">
            <a:avLst/>
          </a:prstGeom>
          <a:ln w="18000">
            <a:solidFill>
              <a:srgbClr val="2a6099"/>
            </a:solidFill>
            <a:round/>
          </a:ln>
        </p:spPr>
      </p:cxnSp>
      <p:cxnSp>
        <p:nvCxnSpPr>
          <p:cNvPr id="30" name=""/>
          <p:cNvCxnSpPr/>
          <p:nvPr/>
        </p:nvCxnSpPr>
        <p:spPr>
          <a:xfrm flipH="1">
            <a:off x="549360" y="5544720"/>
            <a:ext cx="720360" cy="360"/>
          </a:xfrm>
          <a:prstGeom prst="straightConnector1">
            <a:avLst/>
          </a:prstGeom>
          <a:ln w="18000">
            <a:solidFill>
              <a:srgbClr val="2a6099"/>
            </a:solidFill>
            <a:round/>
          </a:ln>
        </p:spPr>
      </p:cxnSp>
      <p:cxnSp>
        <p:nvCxnSpPr>
          <p:cNvPr id="31" name=""/>
          <p:cNvCxnSpPr/>
          <p:nvPr/>
        </p:nvCxnSpPr>
        <p:spPr>
          <a:xfrm flipH="1">
            <a:off x="729360" y="5364720"/>
            <a:ext cx="360360" cy="360"/>
          </a:xfrm>
          <a:prstGeom prst="straightConnector1">
            <a:avLst/>
          </a:prstGeom>
          <a:ln w="18000">
            <a:solidFill>
              <a:srgbClr val="2a6099"/>
            </a:solidFill>
            <a:round/>
          </a:ln>
        </p:spPr>
      </p:cxnSp>
      <p:sp>
        <p:nvSpPr>
          <p:cNvPr id="32" name=""/>
          <p:cNvSpPr/>
          <p:nvPr/>
        </p:nvSpPr>
        <p:spPr>
          <a:xfrm>
            <a:off x="1260000" y="216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33" name=""/>
          <p:cNvSpPr/>
          <p:nvPr/>
        </p:nvSpPr>
        <p:spPr>
          <a:xfrm>
            <a:off x="1080000" y="396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34" name=""/>
          <p:cNvSpPr/>
          <p:nvPr/>
        </p:nvSpPr>
        <p:spPr>
          <a:xfrm>
            <a:off x="1080000" y="36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35" name=""/>
          <p:cNvSpPr/>
          <p:nvPr/>
        </p:nvSpPr>
        <p:spPr>
          <a:xfrm>
            <a:off x="936000" y="612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36" name=""/>
          <p:cNvSpPr/>
          <p:nvPr/>
        </p:nvSpPr>
        <p:spPr>
          <a:xfrm>
            <a:off x="936000" y="864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37" name=""/>
          <p:cNvSpPr/>
          <p:nvPr/>
        </p:nvSpPr>
        <p:spPr>
          <a:xfrm flipH="1">
            <a:off x="1260000" y="1260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38" name=""/>
          <p:cNvSpPr/>
          <p:nvPr/>
        </p:nvSpPr>
        <p:spPr>
          <a:xfrm flipH="1">
            <a:off x="1080000" y="1080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39" name=""/>
          <p:cNvSpPr/>
          <p:nvPr/>
        </p:nvSpPr>
        <p:spPr>
          <a:xfrm flipH="1">
            <a:off x="1080000" y="1440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40" name=""/>
          <p:cNvSpPr/>
          <p:nvPr/>
        </p:nvSpPr>
        <p:spPr>
          <a:xfrm flipH="1">
            <a:off x="936000" y="1656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41" name=""/>
          <p:cNvSpPr/>
          <p:nvPr/>
        </p:nvSpPr>
        <p:spPr>
          <a:xfrm flipH="1">
            <a:off x="936000" y="1908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42" name=""/>
          <p:cNvSpPr/>
          <p:nvPr/>
        </p:nvSpPr>
        <p:spPr>
          <a:xfrm>
            <a:off x="1260000" y="2304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43" name=""/>
          <p:cNvSpPr/>
          <p:nvPr/>
        </p:nvSpPr>
        <p:spPr>
          <a:xfrm>
            <a:off x="1080000" y="2124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44" name=""/>
          <p:cNvSpPr/>
          <p:nvPr/>
        </p:nvSpPr>
        <p:spPr>
          <a:xfrm>
            <a:off x="1080000" y="2493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45" name=""/>
          <p:cNvSpPr/>
          <p:nvPr/>
        </p:nvSpPr>
        <p:spPr>
          <a:xfrm>
            <a:off x="936000" y="2709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46" name=""/>
          <p:cNvSpPr/>
          <p:nvPr/>
        </p:nvSpPr>
        <p:spPr>
          <a:xfrm>
            <a:off x="936000" y="2961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47" name=""/>
          <p:cNvSpPr/>
          <p:nvPr/>
        </p:nvSpPr>
        <p:spPr>
          <a:xfrm flipH="1">
            <a:off x="1260000" y="3357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48" name=""/>
          <p:cNvSpPr/>
          <p:nvPr/>
        </p:nvSpPr>
        <p:spPr>
          <a:xfrm flipH="1">
            <a:off x="1098720" y="3177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49" name=""/>
          <p:cNvSpPr/>
          <p:nvPr/>
        </p:nvSpPr>
        <p:spPr>
          <a:xfrm flipH="1">
            <a:off x="1089360" y="3546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50" name=""/>
          <p:cNvSpPr/>
          <p:nvPr/>
        </p:nvSpPr>
        <p:spPr>
          <a:xfrm flipH="1">
            <a:off x="945360" y="3762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51" name=""/>
          <p:cNvSpPr/>
          <p:nvPr/>
        </p:nvSpPr>
        <p:spPr>
          <a:xfrm flipH="1">
            <a:off x="945360" y="4014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52" name=""/>
          <p:cNvSpPr/>
          <p:nvPr/>
        </p:nvSpPr>
        <p:spPr>
          <a:xfrm>
            <a:off x="1269360" y="4410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53" name=""/>
          <p:cNvSpPr/>
          <p:nvPr/>
        </p:nvSpPr>
        <p:spPr>
          <a:xfrm>
            <a:off x="1089360" y="4230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54" name=""/>
          <p:cNvSpPr/>
          <p:nvPr/>
        </p:nvSpPr>
        <p:spPr>
          <a:xfrm>
            <a:off x="1089360" y="4590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55" name=""/>
          <p:cNvSpPr/>
          <p:nvPr/>
        </p:nvSpPr>
        <p:spPr>
          <a:xfrm>
            <a:off x="945360" y="4806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56" name=""/>
          <p:cNvSpPr/>
          <p:nvPr/>
        </p:nvSpPr>
        <p:spPr>
          <a:xfrm>
            <a:off x="945360" y="5058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57" name=""/>
          <p:cNvSpPr/>
          <p:nvPr/>
        </p:nvSpPr>
        <p:spPr>
          <a:xfrm flipH="1">
            <a:off x="369360" y="5454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58" name=""/>
          <p:cNvSpPr/>
          <p:nvPr/>
        </p:nvSpPr>
        <p:spPr>
          <a:xfrm flipH="1">
            <a:off x="549360" y="5274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59" name=""/>
          <p:cNvSpPr/>
          <p:nvPr/>
        </p:nvSpPr>
        <p:spPr>
          <a:xfrm>
            <a:off x="360000" y="216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60" name=""/>
          <p:cNvSpPr/>
          <p:nvPr/>
        </p:nvSpPr>
        <p:spPr>
          <a:xfrm>
            <a:off x="540000" y="396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61" name=""/>
          <p:cNvSpPr/>
          <p:nvPr/>
        </p:nvSpPr>
        <p:spPr>
          <a:xfrm>
            <a:off x="540000" y="36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62" name=""/>
          <p:cNvSpPr/>
          <p:nvPr/>
        </p:nvSpPr>
        <p:spPr>
          <a:xfrm>
            <a:off x="684000" y="612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63" name=""/>
          <p:cNvSpPr/>
          <p:nvPr/>
        </p:nvSpPr>
        <p:spPr>
          <a:xfrm>
            <a:off x="684000" y="864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64" name=""/>
          <p:cNvSpPr/>
          <p:nvPr/>
        </p:nvSpPr>
        <p:spPr>
          <a:xfrm flipH="1">
            <a:off x="360000" y="1260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65" name=""/>
          <p:cNvSpPr/>
          <p:nvPr/>
        </p:nvSpPr>
        <p:spPr>
          <a:xfrm flipH="1">
            <a:off x="540000" y="1080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66" name=""/>
          <p:cNvSpPr/>
          <p:nvPr/>
        </p:nvSpPr>
        <p:spPr>
          <a:xfrm flipH="1">
            <a:off x="540000" y="1440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67" name=""/>
          <p:cNvSpPr/>
          <p:nvPr/>
        </p:nvSpPr>
        <p:spPr>
          <a:xfrm flipH="1">
            <a:off x="684000" y="1656360"/>
            <a:ext cx="180000" cy="180000"/>
          </a:xfrm>
          <a:prstGeom prst="ellipse">
            <a:avLst/>
          </a:prstGeom>
          <a:solidFill>
            <a:srgbClr val="ffd8ce"/>
          </a:solidFill>
          <a:ln w="18000">
            <a:solidFill>
              <a:srgbClr val="ff4000"/>
            </a:solidFill>
            <a:round/>
          </a:ln>
        </p:spPr>
        <p:style>
          <a:lnRef idx="0"/>
          <a:fillRef idx="0"/>
          <a:effectRef idx="0"/>
          <a:fontRef idx="minor"/>
        </p:style>
      </p:sp>
      <p:sp>
        <p:nvSpPr>
          <p:cNvPr id="68" name=""/>
          <p:cNvSpPr/>
          <p:nvPr/>
        </p:nvSpPr>
        <p:spPr>
          <a:xfrm flipH="1">
            <a:off x="684000" y="1908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69" name=""/>
          <p:cNvSpPr/>
          <p:nvPr/>
        </p:nvSpPr>
        <p:spPr>
          <a:xfrm>
            <a:off x="360000" y="2304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70" name=""/>
          <p:cNvSpPr/>
          <p:nvPr/>
        </p:nvSpPr>
        <p:spPr>
          <a:xfrm>
            <a:off x="540000" y="2124360"/>
            <a:ext cx="180000" cy="180000"/>
          </a:xfrm>
          <a:prstGeom prst="ellipse">
            <a:avLst/>
          </a:prstGeom>
          <a:solidFill>
            <a:srgbClr val="dee6ef"/>
          </a:solidFill>
          <a:ln w="18000">
            <a:solidFill>
              <a:srgbClr val="2a6099"/>
            </a:solidFill>
            <a:round/>
          </a:ln>
        </p:spPr>
        <p:style>
          <a:lnRef idx="0"/>
          <a:fillRef idx="0"/>
          <a:effectRef idx="0"/>
          <a:fontRef idx="minor"/>
        </p:style>
      </p:sp>
      <p:sp>
        <p:nvSpPr>
          <p:cNvPr id="71" name=""/>
          <p:cNvSpPr/>
          <p:nvPr/>
        </p:nvSpPr>
        <p:spPr>
          <a:xfrm>
            <a:off x="540000" y="2493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72" name=""/>
          <p:cNvSpPr/>
          <p:nvPr/>
        </p:nvSpPr>
        <p:spPr>
          <a:xfrm>
            <a:off x="684000" y="2709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73" name=""/>
          <p:cNvSpPr/>
          <p:nvPr/>
        </p:nvSpPr>
        <p:spPr>
          <a:xfrm>
            <a:off x="684000" y="2961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74" name=""/>
          <p:cNvSpPr/>
          <p:nvPr/>
        </p:nvSpPr>
        <p:spPr>
          <a:xfrm flipH="1">
            <a:off x="360000" y="3357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75" name=""/>
          <p:cNvSpPr/>
          <p:nvPr/>
        </p:nvSpPr>
        <p:spPr>
          <a:xfrm flipH="1">
            <a:off x="558720" y="3177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76" name=""/>
          <p:cNvSpPr/>
          <p:nvPr/>
        </p:nvSpPr>
        <p:spPr>
          <a:xfrm flipH="1">
            <a:off x="549360" y="3546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77" name=""/>
          <p:cNvSpPr/>
          <p:nvPr/>
        </p:nvSpPr>
        <p:spPr>
          <a:xfrm flipH="1">
            <a:off x="693360" y="3762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78" name=""/>
          <p:cNvSpPr/>
          <p:nvPr/>
        </p:nvSpPr>
        <p:spPr>
          <a:xfrm flipH="1">
            <a:off x="693360" y="4014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79" name=""/>
          <p:cNvSpPr/>
          <p:nvPr/>
        </p:nvSpPr>
        <p:spPr>
          <a:xfrm>
            <a:off x="369360" y="4410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80" name=""/>
          <p:cNvSpPr/>
          <p:nvPr/>
        </p:nvSpPr>
        <p:spPr>
          <a:xfrm>
            <a:off x="549360" y="4230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81" name=""/>
          <p:cNvSpPr/>
          <p:nvPr/>
        </p:nvSpPr>
        <p:spPr>
          <a:xfrm>
            <a:off x="549360" y="4590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82" name=""/>
          <p:cNvSpPr/>
          <p:nvPr/>
        </p:nvSpPr>
        <p:spPr>
          <a:xfrm>
            <a:off x="693360" y="4806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83" name=""/>
          <p:cNvSpPr/>
          <p:nvPr/>
        </p:nvSpPr>
        <p:spPr>
          <a:xfrm>
            <a:off x="693360" y="5058720"/>
            <a:ext cx="180000" cy="180000"/>
          </a:xfrm>
          <a:prstGeom prst="ellipse">
            <a:avLst/>
          </a:prstGeom>
          <a:solidFill>
            <a:srgbClr val="ffd8ce"/>
          </a:solidFill>
          <a:ln w="18000">
            <a:solidFill>
              <a:srgbClr val="ff4000"/>
            </a:solidFill>
            <a:round/>
          </a:ln>
        </p:spPr>
        <p:style>
          <a:lnRef idx="0"/>
          <a:fillRef idx="0"/>
          <a:effectRef idx="0"/>
          <a:fontRef idx="minor"/>
        </p:style>
      </p:sp>
      <p:sp>
        <p:nvSpPr>
          <p:cNvPr id="84" name=""/>
          <p:cNvSpPr/>
          <p:nvPr/>
        </p:nvSpPr>
        <p:spPr>
          <a:xfrm flipH="1">
            <a:off x="1269360" y="5454720"/>
            <a:ext cx="180000" cy="180000"/>
          </a:xfrm>
          <a:prstGeom prst="ellipse">
            <a:avLst/>
          </a:prstGeom>
          <a:solidFill>
            <a:srgbClr val="dee6ef"/>
          </a:solidFill>
          <a:ln w="18000">
            <a:solidFill>
              <a:srgbClr val="2a6099"/>
            </a:solidFill>
            <a:round/>
          </a:ln>
        </p:spPr>
        <p:style>
          <a:lnRef idx="0"/>
          <a:fillRef idx="0"/>
          <a:effectRef idx="0"/>
          <a:fontRef idx="minor"/>
        </p:style>
      </p:sp>
      <p:sp>
        <p:nvSpPr>
          <p:cNvPr id="85" name=""/>
          <p:cNvSpPr/>
          <p:nvPr/>
        </p:nvSpPr>
        <p:spPr>
          <a:xfrm flipH="1">
            <a:off x="1089360" y="5274720"/>
            <a:ext cx="180000" cy="180000"/>
          </a:xfrm>
          <a:prstGeom prst="ellipse">
            <a:avLst/>
          </a:prstGeom>
          <a:solidFill>
            <a:srgbClr val="dee6ef"/>
          </a:solidFill>
          <a:ln w="18000">
            <a:solidFill>
              <a:srgbClr val="2a6099"/>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8.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www.zdnet.fr/actualites/industrie-vers-une-utilisation-massive-des-jumeaux-numeriques-en-passant-au-digital-39857684.htm" TargetMode="External"/><Relationship Id="rId3" Type="http://schemas.openxmlformats.org/officeDocument/2006/relationships/slideLayout" Target="../slideLayouts/slideLayout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hyperlink" Target="https://www.cancer.ca/fr-ca/cancer-information/cancer-101/cancer-research/personalized-medicine/?region=qc#" TargetMode="External"/><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video" Target="../media/media22.ogv"/><Relationship Id="rId2" Type="http://schemas.microsoft.com/office/2007/relationships/media" Target="../media/media22.ogv"/><Relationship Id="rId3" Type="http://schemas.openxmlformats.org/officeDocument/2006/relationships/image" Target="../media/image23.png"/><Relationship Id="rId4" Type="http://schemas.openxmlformats.org/officeDocument/2006/relationships/slideLayout" Target="../slideLayouts/slideLayout4.xml"/>
</Relationships>
</file>

<file path=ppt/slides/_rels/slide3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xml"/>
</Relationships>
</file>

<file path=ppt/slides/_rels/slide3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4.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hyperlink" Target="https://fr.wikipedia.org/wiki/Internet_des_objets" TargetMode="External"/><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
          <p:cNvSpPr txBox="1"/>
          <p:nvPr/>
        </p:nvSpPr>
        <p:spPr>
          <a:xfrm>
            <a:off x="1620000" y="216000"/>
            <a:ext cx="8100000" cy="936000"/>
          </a:xfrm>
          <a:prstGeom prst="rect">
            <a:avLst/>
          </a:prstGeom>
          <a:noFill/>
          <a:ln w="0">
            <a:noFill/>
          </a:ln>
        </p:spPr>
        <p:txBody>
          <a:bodyPr lIns="0" rIns="0" tIns="0" bIns="0" anchor="ctr">
            <a:normAutofit/>
          </a:bodyPr>
          <a:p>
            <a:pPr algn="ctr">
              <a:spcBef>
                <a:spcPts val="1199"/>
              </a:spcBef>
            </a:pPr>
            <a:r>
              <a:rPr b="1" lang="fr-FR" sz="3300" spc="-1" strike="noStrike">
                <a:solidFill>
                  <a:srgbClr val="ff5429"/>
                </a:solidFill>
                <a:latin typeface="Calibri"/>
              </a:rPr>
              <a:t>À LA DÉCOUVERTE DE JUMEAU NUMÉRIQUE</a:t>
            </a:r>
            <a:endParaRPr b="0" lang="fr-FR" sz="3300" spc="-1" strike="noStrike">
              <a:solidFill>
                <a:srgbClr val="050505"/>
              </a:solidFill>
              <a:latin typeface="Times New Roman"/>
            </a:endParaRPr>
          </a:p>
        </p:txBody>
      </p:sp>
      <p:sp>
        <p:nvSpPr>
          <p:cNvPr id="123" name=""/>
          <p:cNvSpPr txBox="1"/>
          <p:nvPr/>
        </p:nvSpPr>
        <p:spPr>
          <a:xfrm>
            <a:off x="1620000" y="1260000"/>
            <a:ext cx="8100000" cy="3288240"/>
          </a:xfrm>
          <a:prstGeom prst="rect">
            <a:avLst/>
          </a:prstGeom>
          <a:noFill/>
          <a:ln w="0">
            <a:noFill/>
          </a:ln>
        </p:spPr>
        <p:txBody>
          <a:bodyPr lIns="0" rIns="0" tIns="0" bIns="0" anchor="ctr">
            <a:noAutofit/>
          </a:bodyPr>
          <a:p>
            <a:pPr algn="ctr"/>
            <a:r>
              <a:rPr b="1" lang="fr-FR" sz="3200" spc="-1" strike="noStrike">
                <a:latin typeface="Calibri"/>
              </a:rPr>
              <a:t>K.I.A.Derouiche</a:t>
            </a:r>
            <a:endParaRPr b="0" lang="fr-FR" sz="3200" spc="-1" strike="noStrike">
              <a:latin typeface="Times New Roman"/>
            </a:endParaRPr>
          </a:p>
          <a:p>
            <a:pPr algn="ctr"/>
            <a:r>
              <a:rPr b="0" lang="fr-FR" sz="2600" spc="-1" strike="noStrike">
                <a:latin typeface="Calibri"/>
              </a:rPr>
              <a:t>Architect solutions</a:t>
            </a:r>
            <a:endParaRPr b="0" lang="fr-FR" sz="2600" spc="-1" strike="noStrike">
              <a:latin typeface="Times New Roman"/>
            </a:endParaRPr>
          </a:p>
          <a:p>
            <a:pPr algn="ctr"/>
            <a:endParaRPr b="0" lang="fr-FR" sz="2600" spc="-1" strike="noStrike">
              <a:latin typeface="Times New Roman"/>
            </a:endParaRPr>
          </a:p>
          <a:p>
            <a:pPr algn="ctr"/>
            <a:r>
              <a:rPr b="1" lang="fr-FR" sz="2400" spc="-1" strike="noStrike">
                <a:solidFill>
                  <a:srgbClr val="3465a4"/>
                </a:solidFill>
                <a:latin typeface="Calibri"/>
              </a:rPr>
              <a:t>SICOM 2021 </a:t>
            </a:r>
            <a:endParaRPr b="0" lang="fr-FR" sz="2400" spc="-1" strike="noStrike">
              <a:latin typeface="Times New Roman"/>
            </a:endParaRPr>
          </a:p>
          <a:p>
            <a:pPr algn="ctr"/>
            <a:r>
              <a:rPr b="1" lang="fr-FR" sz="2400" spc="-1" strike="noStrike">
                <a:solidFill>
                  <a:srgbClr val="3465a4"/>
                </a:solidFill>
                <a:latin typeface="Calibri"/>
              </a:rPr>
              <a:t>07 au 11 Juillet 2021</a:t>
            </a:r>
            <a:endParaRPr b="0" lang="fr-FR" sz="2400" spc="-1" strike="noStrike">
              <a:latin typeface="Times New Roman"/>
            </a:endParaRPr>
          </a:p>
          <a:p>
            <a:pPr algn="ctr"/>
            <a:endParaRPr b="0" lang="fr-FR" sz="2400" spc="-1" strike="noStrike">
              <a:latin typeface="Times New Roman"/>
            </a:endParaRPr>
          </a:p>
        </p:txBody>
      </p:sp>
      <p:pic>
        <p:nvPicPr>
          <p:cNvPr id="124" name="" descr=""/>
          <p:cNvPicPr/>
          <p:nvPr/>
        </p:nvPicPr>
        <p:blipFill>
          <a:blip r:embed="rId1"/>
          <a:stretch/>
        </p:blipFill>
        <p:spPr>
          <a:xfrm>
            <a:off x="2142720" y="4008240"/>
            <a:ext cx="2717280" cy="540000"/>
          </a:xfrm>
          <a:prstGeom prst="rect">
            <a:avLst/>
          </a:prstGeom>
          <a:ln w="18000">
            <a:noFill/>
          </a:ln>
        </p:spPr>
      </p:pic>
      <p:pic>
        <p:nvPicPr>
          <p:cNvPr id="125" name="" descr=""/>
          <p:cNvPicPr/>
          <p:nvPr/>
        </p:nvPicPr>
        <p:blipFill>
          <a:blip r:embed="rId2"/>
          <a:stretch/>
        </p:blipFill>
        <p:spPr>
          <a:xfrm>
            <a:off x="7560000" y="3732840"/>
            <a:ext cx="1264320" cy="947160"/>
          </a:xfrm>
          <a:prstGeom prst="rect">
            <a:avLst/>
          </a:prstGeom>
          <a:ln w="18000">
            <a:noFill/>
          </a:ln>
        </p:spPr>
      </p:pic>
      <p:pic>
        <p:nvPicPr>
          <p:cNvPr id="126" name="" descr=""/>
          <p:cNvPicPr/>
          <p:nvPr/>
        </p:nvPicPr>
        <p:blipFill>
          <a:blip r:embed="rId3"/>
          <a:stretch/>
        </p:blipFill>
        <p:spPr>
          <a:xfrm>
            <a:off x="5400000" y="3600000"/>
            <a:ext cx="1080000" cy="1080000"/>
          </a:xfrm>
          <a:prstGeom prst="rect">
            <a:avLst/>
          </a:prstGeom>
          <a:ln w="1800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
          <p:cNvSpPr txBox="1"/>
          <p:nvPr/>
        </p:nvSpPr>
        <p:spPr>
          <a:xfrm>
            <a:off x="1620000" y="-242640"/>
            <a:ext cx="8100000" cy="1853640"/>
          </a:xfrm>
          <a:prstGeom prst="rect">
            <a:avLst/>
          </a:prstGeom>
          <a:noFill/>
          <a:ln w="0">
            <a:noFill/>
          </a:ln>
        </p:spPr>
        <p:txBody>
          <a:bodyPr lIns="0" rIns="0" tIns="0" bIns="0" anchor="ctr">
            <a:normAutofit/>
          </a:bodyPr>
          <a:p>
            <a:pPr algn="ctr"/>
            <a:br/>
            <a:r>
              <a:rPr b="1" lang="fr-FR" sz="3300" spc="-1" strike="noStrike">
                <a:solidFill>
                  <a:srgbClr val="3465a4"/>
                </a:solidFill>
                <a:latin typeface="Times New Roman"/>
              </a:rPr>
              <a:t>Histoire du mot et du concept</a:t>
            </a:r>
            <a:br/>
            <a:endParaRPr b="0" lang="fr-FR" sz="3300" spc="-1" strike="noStrike">
              <a:solidFill>
                <a:srgbClr val="050505"/>
              </a:solidFill>
              <a:latin typeface="Times New Roman"/>
            </a:endParaRPr>
          </a:p>
        </p:txBody>
      </p:sp>
      <p:sp>
        <p:nvSpPr>
          <p:cNvPr id="145" name=""/>
          <p:cNvSpPr txBox="1"/>
          <p:nvPr/>
        </p:nvSpPr>
        <p:spPr>
          <a:xfrm>
            <a:off x="1620000" y="1368000"/>
            <a:ext cx="8100000" cy="3288240"/>
          </a:xfrm>
          <a:prstGeom prst="rect">
            <a:avLst/>
          </a:prstGeom>
          <a:noFill/>
          <a:ln w="0">
            <a:noFill/>
          </a:ln>
        </p:spPr>
        <p:txBody>
          <a:bodyPr lIns="0" rIns="0" tIns="0" bIns="0">
            <a:normAutofit fontScale="82000"/>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Arial"/>
              </a:rPr>
              <a:t>Le jumeau numérique lancé par la NASA (fin des années 70).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Arial"/>
              </a:rPr>
              <a:t>Le concept a été formulé en </a:t>
            </a:r>
            <a:r>
              <a:rPr b="0" lang="fr-FR" sz="2400" spc="-1" strike="noStrike">
                <a:solidFill>
                  <a:srgbClr val="050505"/>
                </a:solidFill>
                <a:latin typeface="Arial"/>
              </a:rPr>
              <a:t>2003 par </a:t>
            </a:r>
            <a:r>
              <a:rPr b="0" lang="fr-FR" sz="2400" spc="-1" strike="noStrike">
                <a:solidFill>
                  <a:srgbClr val="050505"/>
                </a:solidFill>
                <a:latin typeface="Arial"/>
              </a:rPr>
              <a:t>le Dr </a:t>
            </a:r>
            <a:r>
              <a:rPr b="1" lang="fr-FR" sz="2400" spc="-1" strike="noStrike">
                <a:solidFill>
                  <a:srgbClr val="050505"/>
                </a:solidFill>
                <a:latin typeface="Arial"/>
              </a:rPr>
              <a:t>Michael Grieves</a:t>
            </a:r>
            <a:r>
              <a:rPr b="0" lang="fr-FR" sz="2400" spc="-1" strike="noStrike">
                <a:solidFill>
                  <a:srgbClr val="050505"/>
                </a:solidFill>
                <a:latin typeface="Arial"/>
              </a:rPr>
              <a:t> spécialiste en gestion du cycle de vie(PLM) lors d’une conférence a l’université du Michigan </a:t>
            </a:r>
            <a:r>
              <a:rPr b="0" lang="fr-FR" sz="2400" spc="-1" strike="sngStrike">
                <a:solidFill>
                  <a:srgbClr val="050505"/>
                </a:solidFill>
                <a:latin typeface="Arial"/>
              </a:rPr>
              <a:t>et John Vickers de la Nasa</a:t>
            </a:r>
            <a:r>
              <a:rPr b="0" lang="fr-FR" sz="2400" spc="-1" strike="noStrike">
                <a:solidFill>
                  <a:srgbClr val="050505"/>
                </a:solidFill>
                <a:latin typeface="Arial"/>
              </a:rPr>
              <a:t>.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Arial"/>
              </a:rPr>
              <a:t>Foire de Hanovre 2012, adoption du jumeau numérique dans l’industrie</a:t>
            </a:r>
            <a:r>
              <a:rPr b="0" lang="fr-FR" sz="2400" spc="-1" strike="sngStrike">
                <a:solidFill>
                  <a:srgbClr val="050505"/>
                </a:solidFill>
                <a:latin typeface="Arial"/>
              </a:rPr>
              <a:t> jusqu'en 2013-2014</a:t>
            </a:r>
            <a:r>
              <a:rPr b="0" lang="fr-FR" sz="2400" spc="-1" strike="noStrike">
                <a:solidFill>
                  <a:srgbClr val="050505"/>
                </a:solidFill>
                <a:latin typeface="Arial"/>
              </a:rPr>
              <a:t>. ~ 20 Milliard de Dollars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Arial"/>
              </a:rPr>
              <a:t>En 2015, IA (Intelligence Artificielle) et le cloud rentre en jeu par IBM, Microsoft et les leaders de l'industrie.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Arial"/>
              </a:rPr>
              <a:t>En 2017, début de l’immersion de la réalité </a:t>
            </a:r>
            <a:r>
              <a:rPr b="0" lang="fr-FR" sz="2400" spc="-1" strike="noStrike">
                <a:solidFill>
                  <a:srgbClr val="050505"/>
                </a:solidFill>
                <a:latin typeface="Arial"/>
              </a:rPr>
              <a:t>augmentée</a:t>
            </a:r>
            <a:r>
              <a:rPr b="0" lang="fr-FR" sz="2400" spc="-1" strike="noStrike">
                <a:solidFill>
                  <a:srgbClr val="050505"/>
                </a:solidFill>
                <a:latin typeface="Arial"/>
              </a:rPr>
              <a:t> dans le jumeau numérique.</a:t>
            </a: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Evolution technologique de jumeau numérique </a:t>
            </a:r>
            <a:endParaRPr b="0" lang="fr-FR" sz="3300" spc="-1" strike="noStrike">
              <a:solidFill>
                <a:srgbClr val="050505"/>
              </a:solidFill>
              <a:latin typeface="Times New Roman"/>
            </a:endParaRPr>
          </a:p>
        </p:txBody>
      </p:sp>
      <p:sp>
        <p:nvSpPr>
          <p:cNvPr id="147" name=""/>
          <p:cNvSpPr txBox="1"/>
          <p:nvPr/>
        </p:nvSpPr>
        <p:spPr>
          <a:xfrm>
            <a:off x="1620000" y="1368000"/>
            <a:ext cx="8100000" cy="3288240"/>
          </a:xfrm>
          <a:prstGeom prst="rect">
            <a:avLst/>
          </a:prstGeom>
          <a:noFill/>
          <a:ln w="0">
            <a:noFill/>
          </a:ln>
        </p:spPr>
        <p:txBody>
          <a:bodyPr lIns="0" rIns="0" tIns="0" bIns="0">
            <a:normAutofit/>
          </a:bodyPr>
          <a:p>
            <a:endParaRPr b="0" lang="fr-FR" sz="2400" spc="-1" strike="noStrike">
              <a:solidFill>
                <a:srgbClr val="050505"/>
              </a:solidFill>
              <a:latin typeface="Arial"/>
            </a:endParaRPr>
          </a:p>
        </p:txBody>
      </p:sp>
      <p:pic>
        <p:nvPicPr>
          <p:cNvPr id="148" name="" descr=""/>
          <p:cNvPicPr/>
          <p:nvPr/>
        </p:nvPicPr>
        <p:blipFill>
          <a:blip r:embed="rId1"/>
          <a:stretch/>
        </p:blipFill>
        <p:spPr>
          <a:xfrm>
            <a:off x="1440000" y="1283760"/>
            <a:ext cx="8460000" cy="3371040"/>
          </a:xfrm>
          <a:prstGeom prst="rect">
            <a:avLst/>
          </a:prstGeom>
          <a:ln w="1800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L’espace IoT</a:t>
            </a:r>
            <a:endParaRPr b="0" lang="fr-FR" sz="3300" spc="-1" strike="noStrike">
              <a:solidFill>
                <a:srgbClr val="050505"/>
              </a:solidFill>
              <a:latin typeface="Times New Roman"/>
            </a:endParaRPr>
          </a:p>
        </p:txBody>
      </p:sp>
      <p:sp>
        <p:nvSpPr>
          <p:cNvPr id="150" name=""/>
          <p:cNvSpPr txBox="1"/>
          <p:nvPr/>
        </p:nvSpPr>
        <p:spPr>
          <a:xfrm>
            <a:off x="1620000" y="1368000"/>
            <a:ext cx="3952440" cy="3288240"/>
          </a:xfrm>
          <a:prstGeom prst="rect">
            <a:avLst/>
          </a:prstGeom>
          <a:noFill/>
          <a:ln w="0">
            <a:noFill/>
          </a:ln>
        </p:spPr>
        <p:txBody>
          <a:bodyPr lIns="0" rIns="0" tIns="0" bIns="0">
            <a:normAutofit fontScale="90000"/>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Le Jumeau Numérique est développée dans l'espace IoT qui et devenu rapidement la technologie phare pour </a:t>
            </a:r>
            <a:r>
              <a:rPr b="1" lang="fr-FR" sz="2400" spc="-1" strike="noStrike">
                <a:solidFill>
                  <a:srgbClr val="050505"/>
                </a:solidFill>
                <a:latin typeface="Calibri"/>
              </a:rPr>
              <a:t>la numérisation du monde physique</a:t>
            </a:r>
            <a:r>
              <a:rPr b="0" lang="fr-FR" sz="2400" spc="-1" strike="noStrike">
                <a:solidFill>
                  <a:srgbClr val="050505"/>
                </a:solidFill>
                <a:latin typeface="Calibri"/>
              </a:rPr>
              <a:t>.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Le pont entre le monde physique et numérique.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C’est une technologie dynamique, d'apprentissage et en temps réel.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p:txBody>
      </p:sp>
      <p:sp>
        <p:nvSpPr>
          <p:cNvPr id="151" name=""/>
          <p:cNvSpPr txBox="1"/>
          <p:nvPr/>
        </p:nvSpPr>
        <p:spPr>
          <a:xfrm>
            <a:off x="5770440" y="1368000"/>
            <a:ext cx="3952440" cy="3288240"/>
          </a:xfrm>
          <a:prstGeom prst="rect">
            <a:avLst/>
          </a:prstGeom>
          <a:noFill/>
          <a:ln w="0">
            <a:noFill/>
          </a:ln>
        </p:spPr>
        <p:txBody>
          <a:bodyPr lIns="0" rIns="0" tIns="0" bIns="0">
            <a:normAutofit/>
          </a:bodyPr>
          <a:p>
            <a:endParaRPr b="0" lang="fr-FR" sz="2400" spc="-1" strike="noStrike">
              <a:solidFill>
                <a:srgbClr val="050505"/>
              </a:solidFill>
              <a:latin typeface="Arial"/>
            </a:endParaRPr>
          </a:p>
        </p:txBody>
      </p:sp>
      <p:pic>
        <p:nvPicPr>
          <p:cNvPr id="152" name="" descr=""/>
          <p:cNvPicPr/>
          <p:nvPr/>
        </p:nvPicPr>
        <p:blipFill>
          <a:blip r:embed="rId1"/>
          <a:stretch/>
        </p:blipFill>
        <p:spPr>
          <a:xfrm>
            <a:off x="6265080" y="1495080"/>
            <a:ext cx="2914920" cy="2824920"/>
          </a:xfrm>
          <a:prstGeom prst="rect">
            <a:avLst/>
          </a:prstGeom>
          <a:ln w="1800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De l’IoT vers le jumeau numérique</a:t>
            </a:r>
            <a:endParaRPr b="0" lang="fr-FR" sz="3300" spc="-1" strike="noStrike">
              <a:solidFill>
                <a:srgbClr val="050505"/>
              </a:solidFill>
              <a:latin typeface="Times New Roman"/>
            </a:endParaRPr>
          </a:p>
        </p:txBody>
      </p:sp>
      <p:pic>
        <p:nvPicPr>
          <p:cNvPr id="154" name="" descr=""/>
          <p:cNvPicPr/>
          <p:nvPr/>
        </p:nvPicPr>
        <p:blipFill>
          <a:blip r:embed="rId1"/>
          <a:stretch/>
        </p:blipFill>
        <p:spPr>
          <a:xfrm>
            <a:off x="1800000" y="1440000"/>
            <a:ext cx="7889040" cy="3241440"/>
          </a:xfrm>
          <a:prstGeom prst="rect">
            <a:avLst/>
          </a:prstGeom>
          <a:ln w="1800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050505"/>
                </a:solidFill>
                <a:latin typeface="Calibri"/>
              </a:rPr>
              <a:t>Le but de l’architecture du Jumeau Numérique</a:t>
            </a:r>
            <a:r>
              <a:rPr b="0" lang="fr-FR" sz="3300" spc="-1" strike="noStrike">
                <a:solidFill>
                  <a:srgbClr val="050505"/>
                </a:solidFill>
                <a:latin typeface="Times New Roman"/>
              </a:rPr>
              <a:t> </a:t>
            </a:r>
            <a:endParaRPr b="0" lang="fr-FR" sz="3300" spc="-1" strike="noStrike">
              <a:solidFill>
                <a:srgbClr val="050505"/>
              </a:solidFill>
              <a:latin typeface="Times New Roman"/>
            </a:endParaRPr>
          </a:p>
        </p:txBody>
      </p:sp>
      <p:sp>
        <p:nvSpPr>
          <p:cNvPr id="156" name=""/>
          <p:cNvSpPr txBox="1"/>
          <p:nvPr/>
        </p:nvSpPr>
        <p:spPr>
          <a:xfrm>
            <a:off x="1620000" y="1368000"/>
            <a:ext cx="3952440" cy="3288240"/>
          </a:xfrm>
          <a:prstGeom prst="rect">
            <a:avLst/>
          </a:prstGeom>
          <a:noFill/>
          <a:ln w="0">
            <a:noFill/>
          </a:ln>
        </p:spPr>
        <p:txBody>
          <a:bodyPr lIns="0" rIns="0" tIns="0" bIns="0">
            <a:normAutofit fontScale="97000"/>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Fermez la boucle entre le monde physique et le monde numérique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Construire un référentiel unifié qui relie deux produits ensemble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Construire une </a:t>
            </a:r>
            <a:r>
              <a:rPr b="1" lang="fr-FR" sz="2400" spc="-1" strike="noStrike">
                <a:solidFill>
                  <a:srgbClr val="050505"/>
                </a:solidFill>
                <a:latin typeface="Calibri"/>
              </a:rPr>
              <a:t>rétroaction</a:t>
            </a:r>
            <a:r>
              <a:rPr b="0" lang="fr-FR" sz="2400" spc="-1" strike="noStrike">
                <a:solidFill>
                  <a:srgbClr val="050505"/>
                </a:solidFill>
                <a:latin typeface="Calibri"/>
              </a:rPr>
              <a:t> boucle fermée entre le modèle simulé et Produit physique après la fabrication </a:t>
            </a:r>
            <a:endParaRPr b="0" lang="fr-FR" sz="2400" spc="-1" strike="noStrike">
              <a:solidFill>
                <a:srgbClr val="050505"/>
              </a:solidFill>
              <a:latin typeface="Arial"/>
            </a:endParaRPr>
          </a:p>
        </p:txBody>
      </p:sp>
      <p:pic>
        <p:nvPicPr>
          <p:cNvPr id="157" name="" descr=""/>
          <p:cNvPicPr/>
          <p:nvPr/>
        </p:nvPicPr>
        <p:blipFill>
          <a:blip r:embed="rId1"/>
          <a:stretch/>
        </p:blipFill>
        <p:spPr>
          <a:xfrm>
            <a:off x="5760000" y="1260000"/>
            <a:ext cx="4038840" cy="3240000"/>
          </a:xfrm>
          <a:prstGeom prst="rect">
            <a:avLst/>
          </a:prstGeom>
          <a:ln w="1800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
          <p:cNvSpPr txBox="1"/>
          <p:nvPr/>
        </p:nvSpPr>
        <p:spPr>
          <a:xfrm>
            <a:off x="1620000" y="216000"/>
            <a:ext cx="8100000" cy="936000"/>
          </a:xfrm>
          <a:prstGeom prst="rect">
            <a:avLst/>
          </a:prstGeom>
          <a:noFill/>
          <a:ln w="0">
            <a:noFill/>
          </a:ln>
        </p:spPr>
        <p:txBody>
          <a:bodyPr lIns="0" rIns="0" tIns="0" bIns="0" anchor="ctr">
            <a:normAutofit/>
          </a:bodyPr>
          <a:p>
            <a:pPr algn="ctr">
              <a:lnSpc>
                <a:spcPct val="100000"/>
              </a:lnSpc>
            </a:pPr>
            <a:r>
              <a:rPr b="1" lang="fr-FR" sz="3300" spc="-1" strike="noStrike">
                <a:solidFill>
                  <a:srgbClr val="3465a4"/>
                </a:solidFill>
                <a:latin typeface="Calibri"/>
              </a:rPr>
              <a:t>Jumeaux numériques - des exemples</a:t>
            </a:r>
            <a:endParaRPr b="0" lang="fr-FR" sz="3300" spc="-1" strike="noStrike">
              <a:solidFill>
                <a:srgbClr val="050505"/>
              </a:solidFill>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
          <p:cNvSpPr txBox="1"/>
          <p:nvPr/>
        </p:nvSpPr>
        <p:spPr>
          <a:xfrm>
            <a:off x="1620000" y="216000"/>
            <a:ext cx="8100000" cy="936000"/>
          </a:xfrm>
          <a:prstGeom prst="rect">
            <a:avLst/>
          </a:prstGeom>
          <a:noFill/>
          <a:ln w="0">
            <a:noFill/>
          </a:ln>
        </p:spPr>
        <p:txBody>
          <a:bodyPr lIns="0" rIns="0" tIns="0" bIns="0" anchor="ctr">
            <a:normAutofit/>
          </a:bodyPr>
          <a:p>
            <a:pPr algn="ctr"/>
            <a:r>
              <a:rPr b="0" lang="fr-FR" sz="3300" spc="-1" strike="noStrike">
                <a:solidFill>
                  <a:srgbClr val="050505"/>
                </a:solidFill>
                <a:latin typeface="Calibri"/>
              </a:rPr>
              <a:t>Usine 4.0</a:t>
            </a:r>
            <a:endParaRPr b="0" lang="fr-FR" sz="3300" spc="-1" strike="noStrike">
              <a:solidFill>
                <a:srgbClr val="050505"/>
              </a:solidFill>
              <a:latin typeface="Times New Roman"/>
            </a:endParaRPr>
          </a:p>
        </p:txBody>
      </p:sp>
      <p:sp>
        <p:nvSpPr>
          <p:cNvPr id="160" name=""/>
          <p:cNvSpPr txBox="1"/>
          <p:nvPr/>
        </p:nvSpPr>
        <p:spPr>
          <a:xfrm>
            <a:off x="1620000" y="1368000"/>
            <a:ext cx="8100000" cy="3288240"/>
          </a:xfrm>
          <a:prstGeom prst="rect">
            <a:avLst/>
          </a:prstGeom>
          <a:noFill/>
          <a:ln w="0">
            <a:noFill/>
          </a:ln>
        </p:spPr>
        <p:txBody>
          <a:bodyPr lIns="0" rIns="0" tIns="0" bIns="0">
            <a:normAutofit/>
          </a:bodyPr>
          <a:p>
            <a:endParaRPr b="0" lang="fr-FR" sz="2400" spc="-1" strike="noStrike">
              <a:solidFill>
                <a:srgbClr val="050505"/>
              </a:solidFill>
              <a:latin typeface="Arial"/>
            </a:endParaRPr>
          </a:p>
        </p:txBody>
      </p:sp>
      <p:pic>
        <p:nvPicPr>
          <p:cNvPr id="161" name="" descr=""/>
          <p:cNvPicPr/>
          <p:nvPr/>
        </p:nvPicPr>
        <p:blipFill>
          <a:blip r:embed="rId1"/>
          <a:stretch/>
        </p:blipFill>
        <p:spPr>
          <a:xfrm>
            <a:off x="1653120" y="1046160"/>
            <a:ext cx="8066880" cy="4533840"/>
          </a:xfrm>
          <a:prstGeom prst="rect">
            <a:avLst/>
          </a:prstGeom>
          <a:ln w="1800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L’exemple de la Coopération</a:t>
            </a:r>
            <a:br/>
            <a:endParaRPr b="0" lang="fr-FR" sz="3300" spc="-1" strike="noStrike">
              <a:solidFill>
                <a:srgbClr val="050505"/>
              </a:solidFill>
              <a:latin typeface="Times New Roman"/>
            </a:endParaRPr>
          </a:p>
        </p:txBody>
      </p:sp>
      <p:sp>
        <p:nvSpPr>
          <p:cNvPr id="163" name=""/>
          <p:cNvSpPr txBox="1"/>
          <p:nvPr/>
        </p:nvSpPr>
        <p:spPr>
          <a:xfrm>
            <a:off x="1620000" y="1368000"/>
            <a:ext cx="8100000" cy="3288240"/>
          </a:xfrm>
          <a:prstGeom prst="rect">
            <a:avLst/>
          </a:prstGeom>
          <a:noFill/>
          <a:ln w="0">
            <a:noFill/>
          </a:ln>
        </p:spPr>
        <p:txBody>
          <a:bodyPr lIns="0" rIns="0" tIns="0" bIns="0">
            <a:normAutofit fontScale="75000"/>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Contexte courant</a:t>
            </a:r>
            <a:endParaRPr b="0" lang="fr-FR" sz="24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Une panne détectée dans la machine ou dans la gamme de produits </a:t>
            </a:r>
            <a:endParaRPr b="0" lang="fr-FR" sz="21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Machine physiquement inspectée </a:t>
            </a:r>
            <a:endParaRPr b="0" lang="fr-FR" sz="21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Identifier l'erreur et effectuer l'étalonnage </a:t>
            </a:r>
            <a:endParaRPr b="0" lang="fr-FR" sz="21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Désavantages</a:t>
            </a:r>
            <a:endParaRPr b="0" lang="fr-FR" sz="24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L'accident s'est déjà produit </a:t>
            </a:r>
            <a:endParaRPr b="0" lang="fr-FR" sz="21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Pourrait nécessiter un accès à un expert technique dans différents domaines géographiques </a:t>
            </a:r>
            <a:endParaRPr b="0" lang="fr-FR" sz="21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Limité aux machines évaluées dans l'emplacement physique, par exemple une voiture de consommation, doit être inspectée dans le centre de maintenance.  </a:t>
            </a:r>
            <a:endParaRPr b="0" lang="fr-FR" sz="21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Jumeau numérique: Dispositif physique Signaler son état en temps réel, les experts disposent de la représentation numérique. L'expert pourrait effectuer le réglage et l'étalonnage à distance </a:t>
            </a: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Enjeux de l’usine 4.0</a:t>
            </a:r>
            <a:r>
              <a:rPr b="0" lang="fr-FR" sz="3300" spc="-1" strike="noStrike">
                <a:solidFill>
                  <a:srgbClr val="050505"/>
                </a:solidFill>
                <a:latin typeface="Calibri"/>
              </a:rPr>
              <a:t> </a:t>
            </a:r>
            <a:endParaRPr b="0" lang="fr-FR" sz="3300" spc="-1" strike="noStrike">
              <a:solidFill>
                <a:srgbClr val="050505"/>
              </a:solidFill>
              <a:latin typeface="Times New Roman"/>
            </a:endParaRPr>
          </a:p>
        </p:txBody>
      </p:sp>
      <p:sp>
        <p:nvSpPr>
          <p:cNvPr id="165" name=""/>
          <p:cNvSpPr txBox="1"/>
          <p:nvPr/>
        </p:nvSpPr>
        <p:spPr>
          <a:xfrm>
            <a:off x="1620000" y="1368000"/>
            <a:ext cx="8100000" cy="3288240"/>
          </a:xfrm>
          <a:prstGeom prst="rect">
            <a:avLst/>
          </a:prstGeom>
          <a:noFill/>
          <a:ln w="0">
            <a:noFill/>
          </a:ln>
        </p:spPr>
        <p:txBody>
          <a:bodyPr lIns="0" rIns="0" tIns="0" bIns="0">
            <a:normAutofit fontScale="59000"/>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Conception</a:t>
            </a:r>
            <a:endParaRPr b="0" lang="fr-FR" sz="24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conception optimisée par des essais numériques qui peuvent être nombreuses</a:t>
            </a:r>
            <a:endParaRPr b="0" lang="fr-FR" sz="21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validation de solution avant production</a:t>
            </a:r>
            <a:endParaRPr b="0" lang="fr-FR" sz="21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1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Maintenance prédictive </a:t>
            </a:r>
            <a:endParaRPr b="0" lang="fr-FR" sz="24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connaissance des pannes en amont du réel,</a:t>
            </a:r>
            <a:endParaRPr b="0" lang="fr-FR" sz="21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préparation des interventions avant la panne</a:t>
            </a:r>
            <a:endParaRPr b="0" lang="fr-FR" sz="21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baisse du temps d’immobilisation</a:t>
            </a:r>
            <a:endParaRPr b="0" lang="fr-FR" sz="21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Optimisation de fonctionnement</a:t>
            </a:r>
            <a:endParaRPr b="0" lang="fr-FR" sz="24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réglages sur le virtuel sans immobilisation du réel</a:t>
            </a:r>
            <a:endParaRPr b="0" lang="fr-FR" sz="21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 machine learning »</a:t>
            </a:r>
            <a:endParaRPr b="0" lang="fr-FR" sz="21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Baisse des coûts de fabrication et exploitation</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100" spc="-1" strike="noStrike">
                <a:solidFill>
                  <a:srgbClr val="050505"/>
                </a:solidFill>
                <a:latin typeface="Calibri"/>
              </a:rPr>
              <a:t> </a:t>
            </a:r>
            <a:r>
              <a:rPr b="0" lang="fr-FR" sz="2400" spc="-1" strike="noStrike">
                <a:solidFill>
                  <a:srgbClr val="050505"/>
                </a:solidFill>
                <a:latin typeface="Calibri"/>
              </a:rPr>
              <a:t>Générer la facture de matériel et livrer ce modèle au fabricant</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Coût de cycle de vie </a:t>
            </a: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BÂTIMENT</a:t>
            </a:r>
            <a:br/>
            <a:endParaRPr b="0" lang="fr-FR" sz="3300" spc="-1" strike="noStrike">
              <a:solidFill>
                <a:srgbClr val="050505"/>
              </a:solidFill>
              <a:latin typeface="Times New Roman"/>
            </a:endParaRPr>
          </a:p>
        </p:txBody>
      </p:sp>
      <p:sp>
        <p:nvSpPr>
          <p:cNvPr id="167" name=""/>
          <p:cNvSpPr txBox="1"/>
          <p:nvPr/>
        </p:nvSpPr>
        <p:spPr>
          <a:xfrm>
            <a:off x="1620000" y="1368000"/>
            <a:ext cx="8280000" cy="3288240"/>
          </a:xfrm>
          <a:prstGeom prst="rect">
            <a:avLst/>
          </a:prstGeom>
          <a:noFill/>
          <a:ln w="0">
            <a:noFill/>
          </a:ln>
        </p:spPr>
        <p:txBody>
          <a:bodyPr lIns="0" rIns="0" tIns="0" bIns="0">
            <a:normAutofit/>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BIM (Building Information Modeling): Modélisation des Informations (ou données) du Bâtiment (et des infrastructures)</a:t>
            </a:r>
            <a:endParaRPr b="0" lang="fr-FR" sz="2400" spc="-1" strike="noStrike">
              <a:solidFill>
                <a:srgbClr val="050505"/>
              </a:solidFill>
              <a:latin typeface="Arial"/>
            </a:endParaRPr>
          </a:p>
        </p:txBody>
      </p:sp>
      <p:pic>
        <p:nvPicPr>
          <p:cNvPr id="168" name="" descr=""/>
          <p:cNvPicPr/>
          <p:nvPr/>
        </p:nvPicPr>
        <p:blipFill>
          <a:blip r:embed="rId1"/>
          <a:stretch/>
        </p:blipFill>
        <p:spPr>
          <a:xfrm>
            <a:off x="2460960" y="2495160"/>
            <a:ext cx="6512760" cy="2794320"/>
          </a:xfrm>
          <a:prstGeom prst="rect">
            <a:avLst/>
          </a:prstGeom>
          <a:ln w="1800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Times New Roman"/>
              </a:rPr>
              <a:t>Agenda</a:t>
            </a:r>
            <a:br/>
            <a:endParaRPr b="0" lang="fr-FR" sz="3300" spc="-1" strike="noStrike">
              <a:solidFill>
                <a:srgbClr val="050505"/>
              </a:solidFill>
              <a:latin typeface="Times New Roman"/>
            </a:endParaRPr>
          </a:p>
        </p:txBody>
      </p:sp>
      <p:sp>
        <p:nvSpPr>
          <p:cNvPr id="128" name=""/>
          <p:cNvSpPr txBox="1"/>
          <p:nvPr/>
        </p:nvSpPr>
        <p:spPr>
          <a:xfrm>
            <a:off x="1620000" y="1368000"/>
            <a:ext cx="8100000" cy="3288240"/>
          </a:xfrm>
          <a:prstGeom prst="rect">
            <a:avLst/>
          </a:prstGeom>
          <a:noFill/>
          <a:ln w="0">
            <a:noFill/>
          </a:ln>
        </p:spPr>
        <p:txBody>
          <a:bodyPr lIns="0" rIns="0" tIns="0" bIns="0">
            <a:normAutofit/>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Définition du Jumeau Numérique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Le background technologique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Pourquoi le </a:t>
            </a:r>
            <a:r>
              <a:rPr b="0" lang="fr-FR" sz="2400" spc="-1" strike="noStrike">
                <a:solidFill>
                  <a:srgbClr val="050505"/>
                </a:solidFill>
                <a:latin typeface="Calibri"/>
              </a:rPr>
              <a:t>Jumeau Numérique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Exemples de  </a:t>
            </a:r>
            <a:r>
              <a:rPr b="0" lang="fr-FR" sz="2400" spc="-1" strike="noStrike">
                <a:solidFill>
                  <a:srgbClr val="050505"/>
                </a:solidFill>
                <a:latin typeface="Calibri"/>
              </a:rPr>
              <a:t>Jumeau Numérique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Le cas de la médecine personnalisée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L’Algérie dans tout ça !</a:t>
            </a: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Automobile</a:t>
            </a:r>
            <a:br/>
            <a:r>
              <a:rPr b="1" lang="fr-FR" sz="2600" spc="-1" strike="noStrike">
                <a:solidFill>
                  <a:srgbClr val="3465a4"/>
                </a:solidFill>
                <a:latin typeface="Calibri"/>
              </a:rPr>
              <a:t>(Vodafone MacLaren Mercedes et SAP)</a:t>
            </a:r>
            <a:endParaRPr b="0" lang="fr-FR" sz="2600" spc="-1" strike="noStrike">
              <a:solidFill>
                <a:srgbClr val="050505"/>
              </a:solidFill>
              <a:latin typeface="Times New Roman"/>
            </a:endParaRPr>
          </a:p>
        </p:txBody>
      </p:sp>
      <p:sp>
        <p:nvSpPr>
          <p:cNvPr id="170" name=""/>
          <p:cNvSpPr txBox="1"/>
          <p:nvPr/>
        </p:nvSpPr>
        <p:spPr>
          <a:xfrm>
            <a:off x="1620000" y="1368000"/>
            <a:ext cx="3952440" cy="3288240"/>
          </a:xfrm>
          <a:prstGeom prst="rect">
            <a:avLst/>
          </a:prstGeom>
          <a:noFill/>
          <a:ln w="0">
            <a:noFill/>
          </a:ln>
        </p:spPr>
        <p:txBody>
          <a:bodyPr lIns="0" rIns="0" tIns="0" bIns="0">
            <a:normAutofit fontScale="78000"/>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Mise en place d’un jumeau numérique pour améliorer ses performances au-delà d’étude aérodynamique et des capacités des pilotes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 </a:t>
            </a:r>
            <a:r>
              <a:rPr b="0" lang="fr-FR" sz="2400" spc="-1" strike="noStrike">
                <a:solidFill>
                  <a:srgbClr val="050505"/>
                </a:solidFill>
                <a:latin typeface="Calibri"/>
              </a:rPr>
              <a:t>Le jumeau comprend:</a:t>
            </a:r>
            <a:endParaRPr b="0" lang="fr-FR" sz="24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la voiture en 3D</a:t>
            </a:r>
            <a:endParaRPr b="0" lang="fr-FR" sz="21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les données de 150 capteurs sur la voiture (performance moteur, état des pneus, état du pilote) représentant 2Mb de données par tour.</a:t>
            </a:r>
            <a:endParaRPr b="0" lang="fr-FR" sz="21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 </a:t>
            </a:r>
            <a:r>
              <a:rPr b="0" lang="fr-FR" sz="2100" spc="-1" strike="noStrike">
                <a:solidFill>
                  <a:srgbClr val="050505"/>
                </a:solidFill>
                <a:latin typeface="Calibri"/>
              </a:rPr>
              <a:t>Un système d’analyses très performant</a:t>
            </a:r>
            <a:endParaRPr b="0" lang="fr-FR" sz="21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2100" spc="-1" strike="noStrike">
                <a:solidFill>
                  <a:srgbClr val="050505"/>
                </a:solidFill>
                <a:latin typeface="Calibri"/>
              </a:rPr>
              <a:t> </a:t>
            </a:r>
            <a:endParaRPr b="0" lang="fr-FR" sz="2100" spc="-1" strike="noStrike">
              <a:solidFill>
                <a:srgbClr val="050505"/>
              </a:solidFill>
              <a:latin typeface="Arial"/>
            </a:endParaRPr>
          </a:p>
        </p:txBody>
      </p:sp>
      <p:sp>
        <p:nvSpPr>
          <p:cNvPr id="171" name=""/>
          <p:cNvSpPr txBox="1"/>
          <p:nvPr/>
        </p:nvSpPr>
        <p:spPr>
          <a:xfrm>
            <a:off x="5770440" y="1368000"/>
            <a:ext cx="3952440" cy="1568160"/>
          </a:xfrm>
          <a:prstGeom prst="rect">
            <a:avLst/>
          </a:prstGeom>
          <a:noFill/>
          <a:ln w="0">
            <a:noFill/>
          </a:ln>
        </p:spPr>
        <p:txBody>
          <a:bodyPr lIns="0" rIns="0" tIns="0" bIns="0">
            <a:normAutofit/>
          </a:bodyPr>
          <a:p>
            <a:endParaRPr b="0" lang="fr-FR" sz="2400" spc="-1" strike="noStrike">
              <a:solidFill>
                <a:srgbClr val="050505"/>
              </a:solidFill>
              <a:latin typeface="Arial"/>
            </a:endParaRPr>
          </a:p>
        </p:txBody>
      </p:sp>
      <p:sp>
        <p:nvSpPr>
          <p:cNvPr id="172" name=""/>
          <p:cNvSpPr txBox="1"/>
          <p:nvPr/>
        </p:nvSpPr>
        <p:spPr>
          <a:xfrm>
            <a:off x="5770440" y="3085560"/>
            <a:ext cx="3952440" cy="1568160"/>
          </a:xfrm>
          <a:prstGeom prst="rect">
            <a:avLst/>
          </a:prstGeom>
          <a:noFill/>
          <a:ln w="0">
            <a:noFill/>
          </a:ln>
        </p:spPr>
        <p:txBody>
          <a:bodyPr lIns="0" rIns="0" tIns="0" bIns="0">
            <a:normAutofit/>
          </a:bodyPr>
          <a:p>
            <a:endParaRPr b="0" lang="fr-FR" sz="2400" spc="-1" strike="noStrike">
              <a:solidFill>
                <a:srgbClr val="050505"/>
              </a:solidFill>
              <a:latin typeface="Arial"/>
            </a:endParaRPr>
          </a:p>
        </p:txBody>
      </p:sp>
      <p:pic>
        <p:nvPicPr>
          <p:cNvPr id="173" name="" descr=""/>
          <p:cNvPicPr/>
          <p:nvPr/>
        </p:nvPicPr>
        <p:blipFill>
          <a:blip r:embed="rId1"/>
          <a:stretch/>
        </p:blipFill>
        <p:spPr>
          <a:xfrm>
            <a:off x="5770440" y="1368000"/>
            <a:ext cx="3952440" cy="1568160"/>
          </a:xfrm>
          <a:prstGeom prst="rect">
            <a:avLst/>
          </a:prstGeom>
          <a:ln w="18000">
            <a:noFill/>
          </a:ln>
        </p:spPr>
      </p:pic>
      <p:pic>
        <p:nvPicPr>
          <p:cNvPr id="174" name="" descr=""/>
          <p:cNvPicPr/>
          <p:nvPr/>
        </p:nvPicPr>
        <p:blipFill>
          <a:blip r:embed="rId2"/>
          <a:stretch/>
        </p:blipFill>
        <p:spPr>
          <a:xfrm>
            <a:off x="5839920" y="3060000"/>
            <a:ext cx="4060080" cy="1980000"/>
          </a:xfrm>
          <a:prstGeom prst="rect">
            <a:avLst/>
          </a:prstGeom>
          <a:ln w="18000">
            <a:noFill/>
          </a:ln>
        </p:spPr>
      </p:pic>
      <p:pic>
        <p:nvPicPr>
          <p:cNvPr id="175" name="" descr=""/>
          <p:cNvPicPr/>
          <p:nvPr/>
        </p:nvPicPr>
        <p:blipFill>
          <a:blip r:embed="rId3"/>
          <a:stretch/>
        </p:blipFill>
        <p:spPr>
          <a:xfrm>
            <a:off x="1980000" y="4140000"/>
            <a:ext cx="3600000" cy="1440000"/>
          </a:xfrm>
          <a:prstGeom prst="rect">
            <a:avLst/>
          </a:prstGeom>
          <a:ln w="1800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Ville intelligente</a:t>
            </a:r>
            <a:endParaRPr b="0" lang="fr-FR" sz="3300" spc="-1" strike="noStrike">
              <a:solidFill>
                <a:srgbClr val="050505"/>
              </a:solidFill>
              <a:latin typeface="Times New Roman"/>
            </a:endParaRPr>
          </a:p>
        </p:txBody>
      </p:sp>
      <p:sp>
        <p:nvSpPr>
          <p:cNvPr id="177" name=""/>
          <p:cNvSpPr txBox="1"/>
          <p:nvPr/>
        </p:nvSpPr>
        <p:spPr>
          <a:xfrm>
            <a:off x="1620000" y="1368000"/>
            <a:ext cx="8280000" cy="3288240"/>
          </a:xfrm>
          <a:prstGeom prst="rect">
            <a:avLst/>
          </a:prstGeom>
          <a:noFill/>
          <a:ln w="0">
            <a:noFill/>
          </a:ln>
        </p:spPr>
        <p:txBody>
          <a:bodyPr lIns="0" rIns="0" tIns="0" bIns="0">
            <a:normAutofit/>
          </a:bodyPr>
          <a:p>
            <a:pPr marL="432000" indent="-324000">
              <a:spcAft>
                <a:spcPts val="1060"/>
              </a:spcAft>
              <a:buClr>
                <a:srgbClr val="000000"/>
              </a:buClr>
              <a:buSzPct val="40000"/>
              <a:buFont typeface="Wingdings" charset="2"/>
              <a:buChar char=""/>
            </a:pPr>
            <a:r>
              <a:rPr b="0" lang="fr-FR" sz="1800" spc="-1" strike="noStrike">
                <a:solidFill>
                  <a:srgbClr val="050505"/>
                </a:solidFill>
                <a:latin typeface="Calibri"/>
              </a:rPr>
              <a:t>Mise en place d’un jumeau numérique de la ville pour concevoir, prévoir et simuler les fonctionnements urbains</a:t>
            </a: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1800" spc="-1" strike="noStrike">
                <a:solidFill>
                  <a:srgbClr val="050505"/>
                </a:solidFill>
                <a:latin typeface="Calibri"/>
              </a:rPr>
              <a:t>Gestion plus économe </a:t>
            </a: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1800" spc="-1" strike="noStrike">
                <a:solidFill>
                  <a:srgbClr val="050505"/>
                </a:solidFill>
                <a:highlight>
                  <a:srgbClr val="50938a"/>
                </a:highlight>
                <a:latin typeface="Calibri"/>
              </a:rPr>
              <a:t>Gestion plus contrôlé</a:t>
            </a: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endParaRPr b="0" lang="fr-FR" sz="1800" spc="-1" strike="noStrike">
              <a:solidFill>
                <a:srgbClr val="050505"/>
              </a:solidFill>
              <a:latin typeface="Arial"/>
            </a:endParaRPr>
          </a:p>
        </p:txBody>
      </p:sp>
      <p:pic>
        <p:nvPicPr>
          <p:cNvPr id="178" name="" descr=""/>
          <p:cNvPicPr/>
          <p:nvPr/>
        </p:nvPicPr>
        <p:blipFill>
          <a:blip r:embed="rId1"/>
          <a:stretch/>
        </p:blipFill>
        <p:spPr>
          <a:xfrm>
            <a:off x="4680000" y="1800000"/>
            <a:ext cx="5580000" cy="2925000"/>
          </a:xfrm>
          <a:prstGeom prst="rect">
            <a:avLst/>
          </a:prstGeom>
          <a:ln w="1800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Ville intelligente</a:t>
            </a:r>
            <a:br/>
            <a:r>
              <a:rPr b="1" lang="fr-FR" sz="2400" spc="-1" strike="noStrike">
                <a:solidFill>
                  <a:srgbClr val="3465a4"/>
                </a:solidFill>
                <a:latin typeface="Calibri"/>
              </a:rPr>
              <a:t>(Mesure de la qualité de l’air)</a:t>
            </a:r>
            <a:endParaRPr b="0" lang="fr-FR" sz="2400" spc="-1" strike="noStrike">
              <a:solidFill>
                <a:srgbClr val="050505"/>
              </a:solidFill>
              <a:latin typeface="Times New Roman"/>
            </a:endParaRPr>
          </a:p>
        </p:txBody>
      </p:sp>
      <p:sp>
        <p:nvSpPr>
          <p:cNvPr id="180" name=""/>
          <p:cNvSpPr txBox="1"/>
          <p:nvPr/>
        </p:nvSpPr>
        <p:spPr>
          <a:xfrm>
            <a:off x="1620000" y="1211760"/>
            <a:ext cx="8100000" cy="3288240"/>
          </a:xfrm>
          <a:prstGeom prst="rect">
            <a:avLst/>
          </a:prstGeom>
          <a:noFill/>
          <a:ln w="0">
            <a:noFill/>
          </a:ln>
        </p:spPr>
        <p:txBody>
          <a:bodyPr lIns="0" rIns="0" tIns="0" bIns="0" anchor="ctr">
            <a:noAutofit/>
          </a:bodyPr>
          <a:p>
            <a:pPr algn="ctr"/>
            <a:endParaRPr b="0" lang="fr-FR" sz="3200" spc="-1" strike="noStrike">
              <a:latin typeface="Times New Roman"/>
            </a:endParaRPr>
          </a:p>
        </p:txBody>
      </p:sp>
      <p:pic>
        <p:nvPicPr>
          <p:cNvPr id="181" name="" descr=""/>
          <p:cNvPicPr/>
          <p:nvPr/>
        </p:nvPicPr>
        <p:blipFill>
          <a:blip r:embed="rId1"/>
          <a:stretch/>
        </p:blipFill>
        <p:spPr>
          <a:xfrm>
            <a:off x="1989720" y="1211760"/>
            <a:ext cx="7190280" cy="3308040"/>
          </a:xfrm>
          <a:prstGeom prst="rect">
            <a:avLst/>
          </a:prstGeom>
          <a:ln w="1800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
          <p:cNvSpPr txBox="1"/>
          <p:nvPr/>
        </p:nvSpPr>
        <p:spPr>
          <a:xfrm>
            <a:off x="1440000" y="213840"/>
            <a:ext cx="8100000" cy="171792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Enjeux industriels</a:t>
            </a:r>
            <a:br/>
            <a:r>
              <a:rPr b="1" lang="fr-FR" sz="1800" spc="-1" strike="noStrike">
                <a:solidFill>
                  <a:srgbClr val="3465a4"/>
                </a:solidFill>
                <a:latin typeface="Calibri"/>
              </a:rPr>
              <a:t>Extension du domaine d’observation </a:t>
            </a:r>
            <a:br/>
            <a:r>
              <a:rPr b="1" lang="fr-FR" sz="1800" spc="-1" strike="noStrike">
                <a:solidFill>
                  <a:srgbClr val="3465a4"/>
                </a:solidFill>
                <a:latin typeface="Calibri"/>
              </a:rPr>
              <a:t>/ Prédiction du comportement futur</a:t>
            </a:r>
            <a:br/>
            <a:br/>
            <a:endParaRPr b="0" lang="fr-FR" sz="1800" spc="-1" strike="noStrike">
              <a:solidFill>
                <a:srgbClr val="050505"/>
              </a:solidFill>
              <a:latin typeface="Times New Roman"/>
            </a:endParaRPr>
          </a:p>
        </p:txBody>
      </p:sp>
      <p:sp>
        <p:nvSpPr>
          <p:cNvPr id="183" name=""/>
          <p:cNvSpPr txBox="1"/>
          <p:nvPr/>
        </p:nvSpPr>
        <p:spPr>
          <a:xfrm>
            <a:off x="1440000" y="1931760"/>
            <a:ext cx="8100000" cy="3288240"/>
          </a:xfrm>
          <a:prstGeom prst="rect">
            <a:avLst/>
          </a:prstGeom>
          <a:noFill/>
          <a:ln w="0">
            <a:noFill/>
          </a:ln>
        </p:spPr>
        <p:txBody>
          <a:bodyPr lIns="0" rIns="0" tIns="0" bIns="0" anchor="b">
            <a:normAutofit fontScale="83000"/>
          </a:bodyPr>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R&amp;D</a:t>
            </a:r>
            <a:r>
              <a:rPr b="0" lang="fr-FR" sz="2400" spc="-1" strike="noStrike">
                <a:solidFill>
                  <a:srgbClr val="050505"/>
                </a:solidFill>
                <a:latin typeface="Calibri"/>
              </a:rPr>
              <a:t> : </a:t>
            </a:r>
            <a:r>
              <a:rPr b="0" lang="fr-FR" sz="1800" spc="-1" strike="noStrike">
                <a:solidFill>
                  <a:srgbClr val="050505"/>
                </a:solidFill>
                <a:latin typeface="Calibri"/>
              </a:rPr>
              <a:t>Applications aux installation expérimentales pour une meilleure interprétation des résultats</a:t>
            </a:r>
            <a:endParaRPr b="0" lang="fr-FR" sz="18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000" spc="-1" strike="noStrike">
                <a:solidFill>
                  <a:srgbClr val="050505"/>
                </a:solidFill>
                <a:latin typeface="Calibri"/>
              </a:rPr>
              <a:t>Ingénierie</a:t>
            </a:r>
            <a:endParaRPr b="0" lang="fr-FR" sz="20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1800" spc="-1" strike="noStrike">
                <a:solidFill>
                  <a:srgbClr val="050505"/>
                </a:solidFill>
                <a:latin typeface="Calibri"/>
              </a:rPr>
              <a:t>Amélioration des outils d’études avancées</a:t>
            </a: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1800" spc="-1" strike="noStrike">
                <a:solidFill>
                  <a:srgbClr val="050505"/>
                </a:solidFill>
                <a:latin typeface="Calibri"/>
              </a:rPr>
              <a:t>Application au design (prototypage</a:t>
            </a:r>
            <a:r>
              <a:rPr b="1" lang="fr-FR" sz="1800" spc="-1" strike="noStrike">
                <a:solidFill>
                  <a:srgbClr val="050505"/>
                </a:solidFill>
                <a:latin typeface="Calibri"/>
              </a:rPr>
              <a:t>)</a:t>
            </a:r>
            <a:endParaRPr b="0" lang="fr-FR" sz="18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000" spc="-1" strike="noStrike">
                <a:solidFill>
                  <a:srgbClr val="050505"/>
                </a:solidFill>
                <a:latin typeface="Calibri"/>
              </a:rPr>
              <a:t>Exploitation</a:t>
            </a:r>
            <a:endParaRPr b="0" lang="fr-FR" sz="20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1800" spc="-1" strike="noStrike">
                <a:solidFill>
                  <a:srgbClr val="050505"/>
                </a:solidFill>
                <a:latin typeface="Calibri"/>
              </a:rPr>
              <a:t>Préparation des chantiers</a:t>
            </a: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1800" spc="-1" strike="noStrike">
                <a:solidFill>
                  <a:srgbClr val="050505"/>
                </a:solidFill>
                <a:latin typeface="Calibri"/>
              </a:rPr>
              <a:t>Surveillance des équipements - Développement de la maintenance prédictive</a:t>
            </a: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1800" spc="-1" strike="noStrike">
                <a:solidFill>
                  <a:srgbClr val="050505"/>
                </a:solidFill>
                <a:latin typeface="Calibri"/>
              </a:rPr>
              <a:t>Amélioration de la sécurité par une meilleure connaissance actuelle et future de l’installation</a:t>
            </a: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1800" spc="-1" strike="noStrike">
                <a:solidFill>
                  <a:srgbClr val="050505"/>
                </a:solidFill>
                <a:latin typeface="Calibri"/>
              </a:rPr>
              <a:t>Optimisation des paramètres d’exploitation, et de la durée de fonctionnement</a:t>
            </a:r>
            <a:endParaRPr b="0" lang="fr-FR" sz="18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000" spc="-1" strike="noStrike">
                <a:solidFill>
                  <a:srgbClr val="050505"/>
                </a:solidFill>
                <a:latin typeface="Calibri"/>
              </a:rPr>
              <a:t>Vente</a:t>
            </a:r>
            <a:endParaRPr b="0" lang="fr-FR" sz="2000" spc="-1" strike="noStrike">
              <a:solidFill>
                <a:srgbClr val="050505"/>
              </a:solidFill>
              <a:latin typeface="Arial"/>
            </a:endParaRPr>
          </a:p>
          <a:p>
            <a:pPr lvl="1" marL="864000" indent="-324000">
              <a:spcAft>
                <a:spcPts val="848"/>
              </a:spcAft>
              <a:buClr>
                <a:srgbClr val="000000"/>
              </a:buClr>
              <a:buSzPct val="40000"/>
              <a:buFont typeface="Wingdings" charset="2"/>
              <a:buChar char=""/>
            </a:pPr>
            <a:r>
              <a:rPr b="0" lang="fr-FR" sz="1800" spc="-1" strike="noStrike">
                <a:solidFill>
                  <a:srgbClr val="050505"/>
                </a:solidFill>
                <a:latin typeface="Calibri"/>
              </a:rPr>
              <a:t>Création d’un nouveau business</a:t>
            </a: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endParaRPr b="0" lang="fr-FR" sz="1800" spc="-1" strike="noStrike">
              <a:solidFill>
                <a:srgbClr val="050505"/>
              </a:solidFill>
              <a:latin typeface="Arial"/>
            </a:endParaRPr>
          </a:p>
          <a:p>
            <a:pPr lvl="1" marL="864000" indent="-324000">
              <a:spcAft>
                <a:spcPts val="848"/>
              </a:spcAft>
              <a:buClr>
                <a:srgbClr val="000000"/>
              </a:buClr>
              <a:buSzPct val="40000"/>
              <a:buFont typeface="Wingdings" charset="2"/>
              <a:buChar char=""/>
            </a:pPr>
            <a:endParaRPr b="0" lang="fr-FR" sz="18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Quelques chiffres</a:t>
            </a:r>
            <a:endParaRPr b="0" lang="fr-FR" sz="3300" spc="-1" strike="noStrike">
              <a:solidFill>
                <a:srgbClr val="050505"/>
              </a:solidFill>
              <a:latin typeface="Times New Roman"/>
            </a:endParaRPr>
          </a:p>
        </p:txBody>
      </p:sp>
      <p:sp>
        <p:nvSpPr>
          <p:cNvPr id="185" name=""/>
          <p:cNvSpPr txBox="1"/>
          <p:nvPr/>
        </p:nvSpPr>
        <p:spPr>
          <a:xfrm>
            <a:off x="1620000" y="1368000"/>
            <a:ext cx="3952440" cy="3288240"/>
          </a:xfrm>
          <a:prstGeom prst="rect">
            <a:avLst/>
          </a:prstGeom>
          <a:noFill/>
          <a:ln w="0">
            <a:noFill/>
          </a:ln>
        </p:spPr>
        <p:txBody>
          <a:bodyPr lIns="0" rIns="0" tIns="0" bIns="0">
            <a:normAutofit fontScale="66000"/>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En 2017, 4% des entreprises manufacturières avaient un jumeau numérique (</a:t>
            </a:r>
            <a:r>
              <a:rPr b="0" lang="fr-FR" sz="2400" spc="-1" strike="noStrike">
                <a:solidFill>
                  <a:srgbClr val="050505"/>
                </a:solidFill>
                <a:latin typeface="Calibri"/>
              </a:rPr>
              <a:t>Le cabinet ABIresearch)</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83% des entreprises manufacturières ont commencé à se renseigner et 29% prévoyaient de s’y essayer dans les 12 mois à venir (</a:t>
            </a:r>
            <a:r>
              <a:rPr b="0" lang="fr-FR" sz="2400" spc="-1" strike="noStrike">
                <a:solidFill>
                  <a:srgbClr val="050505"/>
                </a:solidFill>
                <a:latin typeface="Calibri"/>
              </a:rPr>
              <a:t>Le cabinet ABIresearch)</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selon les experts, le marché mondial des jumeaux numériques sera compris entre 13,9 milliards de dollars en 2022 et 15,66 milliards de dollars en 2023. (Gartner et IDC)</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les entreprises qui investissent dans un jumeau numérique auront 30% d’amélioration de leurs processus critiques !</a:t>
            </a:r>
            <a:endParaRPr b="0" lang="fr-FR" sz="2400" spc="-1" strike="noStrike">
              <a:solidFill>
                <a:srgbClr val="050505"/>
              </a:solidFill>
              <a:latin typeface="Arial"/>
            </a:endParaRPr>
          </a:p>
        </p:txBody>
      </p:sp>
      <p:pic>
        <p:nvPicPr>
          <p:cNvPr id="186" name="" descr=""/>
          <p:cNvPicPr/>
          <p:nvPr/>
        </p:nvPicPr>
        <p:blipFill>
          <a:blip r:embed="rId1"/>
          <a:stretch/>
        </p:blipFill>
        <p:spPr>
          <a:xfrm>
            <a:off x="5770080" y="1682640"/>
            <a:ext cx="3952440" cy="2658960"/>
          </a:xfrm>
          <a:prstGeom prst="rect">
            <a:avLst/>
          </a:prstGeom>
          <a:ln w="18000">
            <a:noFill/>
          </a:ln>
        </p:spPr>
      </p:pic>
      <p:sp>
        <p:nvSpPr>
          <p:cNvPr id="187" name=""/>
          <p:cNvSpPr txBox="1"/>
          <p:nvPr/>
        </p:nvSpPr>
        <p:spPr>
          <a:xfrm>
            <a:off x="1440000" y="4500000"/>
            <a:ext cx="8100000" cy="936000"/>
          </a:xfrm>
          <a:prstGeom prst="rect">
            <a:avLst/>
          </a:prstGeom>
          <a:noFill/>
          <a:ln w="0">
            <a:noFill/>
          </a:ln>
        </p:spPr>
        <p:txBody>
          <a:bodyPr lIns="0" rIns="0" tIns="0" bIns="0" anchor="ctr">
            <a:normAutofit/>
          </a:bodyPr>
          <a:p>
            <a:pPr algn="ctr">
              <a:buClr>
                <a:srgbClr val="000000"/>
              </a:buClr>
              <a:buSzPct val="45000"/>
              <a:buFont typeface="Symbol" charset="2"/>
              <a:buChar char=""/>
            </a:pPr>
            <a:r>
              <a:rPr b="1" lang="fr-FR" sz="1100" spc="-1" strike="noStrike">
                <a:solidFill>
                  <a:srgbClr val="3465a4"/>
                </a:solidFill>
                <a:latin typeface="Calibri"/>
              </a:rPr>
              <a:t>https://www.gartner.com/smarterwithgartner/gartner-top-10-strategic-technology-trends-for-2019/Quelques chiffres</a:t>
            </a:r>
            <a:br/>
            <a:r>
              <a:rPr b="1" lang="fr-FR" sz="1100" spc="-1" strike="noStrike">
                <a:solidFill>
                  <a:srgbClr val="3465a4"/>
                </a:solidFill>
                <a:latin typeface="Calibri"/>
                <a:hlinkClick r:id="rId2"/>
              </a:rPr>
              <a:t>https://www.zdnet.fr/actualites/industrie-vers-une-utilisation-massive-des-jumeaux-numeriques-en-passant-au-digital-39857684.htm</a:t>
            </a:r>
            <a:br/>
            <a:endParaRPr b="0" lang="fr-FR" sz="1100" spc="-1" strike="noStrike">
              <a:solidFill>
                <a:srgbClr val="050505"/>
              </a:solidFill>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Le jumeau numérique est partout </a:t>
            </a:r>
            <a:endParaRPr b="0" lang="fr-FR" sz="3300" spc="-1" strike="noStrike">
              <a:solidFill>
                <a:srgbClr val="050505"/>
              </a:solidFill>
              <a:latin typeface="Times New Roman"/>
            </a:endParaRPr>
          </a:p>
        </p:txBody>
      </p:sp>
      <p:sp>
        <p:nvSpPr>
          <p:cNvPr id="189" name=""/>
          <p:cNvSpPr txBox="1"/>
          <p:nvPr/>
        </p:nvSpPr>
        <p:spPr>
          <a:xfrm>
            <a:off x="1620000" y="1368000"/>
            <a:ext cx="7920000" cy="3492000"/>
          </a:xfrm>
          <a:prstGeom prst="rect">
            <a:avLst/>
          </a:prstGeom>
          <a:noFill/>
          <a:ln w="0">
            <a:noFill/>
          </a:ln>
        </p:spPr>
        <p:txBody>
          <a:bodyPr lIns="0" rIns="0" tIns="0" bIns="0">
            <a:normAutofit/>
          </a:bodyPr>
          <a:p>
            <a:pPr algn="just">
              <a:spcBef>
                <a:spcPts val="564"/>
              </a:spcBef>
            </a:pPr>
            <a:r>
              <a:rPr b="1" lang="fr-FR" sz="2000" spc="-1" strike="noStrike">
                <a:solidFill>
                  <a:srgbClr val="000000"/>
                </a:solidFill>
                <a:latin typeface="Calibri"/>
              </a:rPr>
              <a:t>Assurance</a:t>
            </a:r>
            <a:r>
              <a:rPr b="1" lang="fr-FR" sz="2000" spc="-1" strike="noStrike">
                <a:solidFill>
                  <a:srgbClr val="333333"/>
                </a:solidFill>
                <a:latin typeface="Calibri"/>
              </a:rPr>
              <a:t>.</a:t>
            </a:r>
            <a:r>
              <a:rPr b="0" lang="fr-FR" sz="2000" spc="-1" strike="noStrike">
                <a:solidFill>
                  <a:srgbClr val="333333"/>
                </a:solidFill>
                <a:latin typeface="Calibri"/>
              </a:rPr>
              <a:t> Dans le secteur l’assurance le jumeau numérique créer des  stratégies touchant divers secteurs : Il capture les données comportementales et opérationnelles pour estimer coût et la manière de réagir face au différent nouvel possibilité anti-fraude.</a:t>
            </a:r>
            <a:endParaRPr b="0" lang="fr-FR" sz="2000" spc="-1" strike="noStrike">
              <a:solidFill>
                <a:srgbClr val="050505"/>
              </a:solidFill>
              <a:latin typeface="Arial"/>
            </a:endParaRPr>
          </a:p>
        </p:txBody>
      </p:sp>
      <p:sp>
        <p:nvSpPr>
          <p:cNvPr id="190" name=""/>
          <p:cNvSpPr txBox="1"/>
          <p:nvPr/>
        </p:nvSpPr>
        <p:spPr>
          <a:xfrm>
            <a:off x="1627560" y="2520000"/>
            <a:ext cx="7012440" cy="2520000"/>
          </a:xfrm>
          <a:prstGeom prst="rect">
            <a:avLst/>
          </a:prstGeom>
          <a:noFill/>
          <a:ln w="0">
            <a:noFill/>
          </a:ln>
        </p:spPr>
        <p:txBody>
          <a:bodyPr lIns="0" rIns="0" tIns="0" bIns="0">
            <a:normAutofit fontScale="74000"/>
          </a:bodyPr>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Industrie 4.0</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SI(Système d’information)</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Aéronautique/Aérospatial</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Militaire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Chimie industrielle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Sport</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Santé/Médecine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Etc...</a:t>
            </a: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
          <p:cNvSpPr txBox="1"/>
          <p:nvPr/>
        </p:nvSpPr>
        <p:spPr>
          <a:xfrm>
            <a:off x="1620000" y="21564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MÉDECINE NUMÉRIQUE</a:t>
            </a:r>
            <a:endParaRPr b="0" lang="fr-FR" sz="3300" spc="-1" strike="noStrike">
              <a:solidFill>
                <a:srgbClr val="050505"/>
              </a:solidFill>
              <a:latin typeface="Times New Roman"/>
            </a:endParaRPr>
          </a:p>
        </p:txBody>
      </p:sp>
      <p:sp>
        <p:nvSpPr>
          <p:cNvPr id="192" name=""/>
          <p:cNvSpPr txBox="1"/>
          <p:nvPr/>
        </p:nvSpPr>
        <p:spPr>
          <a:xfrm>
            <a:off x="1620000" y="1368000"/>
            <a:ext cx="8100000" cy="3288240"/>
          </a:xfrm>
          <a:prstGeom prst="rect">
            <a:avLst/>
          </a:prstGeom>
          <a:noFill/>
          <a:ln w="0">
            <a:noFill/>
          </a:ln>
        </p:spPr>
        <p:txBody>
          <a:bodyPr lIns="0" rIns="0" tIns="0" bIns="0">
            <a:normAutofit/>
          </a:bodyPr>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Une réplique virtuelle qui </a:t>
            </a:r>
            <a:r>
              <a:rPr b="1" lang="fr-FR" sz="2400" spc="-1" strike="noStrike">
                <a:solidFill>
                  <a:srgbClr val="ff8000"/>
                </a:solidFill>
                <a:latin typeface="Calibri"/>
              </a:rPr>
              <a:t>reproduit un humain</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notamment grâce à ses données de patients, son</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génome, etc.</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
          <p:cNvSpPr txBox="1"/>
          <p:nvPr/>
        </p:nvSpPr>
        <p:spPr>
          <a:xfrm>
            <a:off x="1620000" y="182520"/>
            <a:ext cx="8100000" cy="125784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Quels enjeux pour l’industrie médicale ?</a:t>
            </a:r>
            <a:br/>
            <a:br/>
            <a:endParaRPr b="0" lang="fr-FR" sz="3300" spc="-1" strike="noStrike">
              <a:solidFill>
                <a:srgbClr val="050505"/>
              </a:solidFill>
              <a:latin typeface="Times New Roman"/>
            </a:endParaRPr>
          </a:p>
        </p:txBody>
      </p:sp>
      <p:sp>
        <p:nvSpPr>
          <p:cNvPr id="194" name=""/>
          <p:cNvSpPr txBox="1"/>
          <p:nvPr/>
        </p:nvSpPr>
        <p:spPr>
          <a:xfrm>
            <a:off x="1620000" y="1368000"/>
            <a:ext cx="3952440" cy="3288240"/>
          </a:xfrm>
          <a:prstGeom prst="rect">
            <a:avLst/>
          </a:prstGeom>
          <a:noFill/>
          <a:ln w="0">
            <a:noFill/>
          </a:ln>
        </p:spPr>
        <p:txBody>
          <a:bodyPr lIns="0" rIns="0" tIns="0" bIns="0">
            <a:normAutofit fontScale="56000"/>
          </a:bodyPr>
          <a:p>
            <a:pPr marL="432000" indent="-324000" algn="ctr">
              <a:spcAft>
                <a:spcPts val="1060"/>
              </a:spcAft>
              <a:buClr>
                <a:srgbClr val="000000"/>
              </a:buClr>
              <a:buSzPct val="40000"/>
              <a:buFont typeface="Wingdings" charset="2"/>
              <a:buChar char=""/>
            </a:pP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Outil d’aide à la décision des équipes médicales afin d’éviter les </a:t>
            </a:r>
            <a:r>
              <a:rPr b="1" lang="fr-FR" sz="2400" spc="-1" strike="noStrike">
                <a:solidFill>
                  <a:srgbClr val="050505"/>
                </a:solidFill>
                <a:latin typeface="Calibri"/>
              </a:rPr>
              <a:t>risques iatrogènes.</a:t>
            </a:r>
            <a:endParaRPr b="0" lang="fr-FR" sz="2400" spc="-1" strike="noStrike">
              <a:solidFill>
                <a:srgbClr val="050505"/>
              </a:solidFill>
              <a:latin typeface="Arial"/>
            </a:endParaRPr>
          </a:p>
          <a:p>
            <a:pPr marL="432000" indent="-324000" algn="ctr">
              <a:spcAft>
                <a:spcPts val="1060"/>
              </a:spcAft>
              <a:buClr>
                <a:srgbClr val="000000"/>
              </a:buClr>
              <a:buSzPct val="40000"/>
              <a:buFont typeface="Wingdings" charset="2"/>
              <a:buChar char=""/>
            </a:pPr>
            <a:r>
              <a:rPr b="0" lang="fr-FR" sz="2400" spc="-1" strike="noStrike">
                <a:solidFill>
                  <a:srgbClr val="050505"/>
                </a:solidFill>
                <a:latin typeface="Calibri"/>
              </a:rPr>
              <a:t>Outil de recherche pour les laboratoires pharmaceutiques</a:t>
            </a:r>
            <a:r>
              <a:rPr b="1" lang="fr-FR" sz="2400" spc="-1" strike="noStrike">
                <a:solidFill>
                  <a:srgbClr val="050505"/>
                </a:solidFill>
                <a:latin typeface="Calibri"/>
              </a:rPr>
              <a:t> : médicaments personnalisés.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L'intelligence artificielle (IA), qui se base sur de grandes bases de données pour établir des statistiques. L'IA pourra par exemple prévoir que vous avez 76% de chances de développer un diabète de type 2, mais elle ne pourra pas expliquer pourquoi. Mais le jumeau numérique, pourra en temps réel, pendant une opération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 </a:t>
            </a:r>
            <a:r>
              <a:rPr b="0" lang="fr-FR" sz="2400" spc="-1" strike="noStrike">
                <a:solidFill>
                  <a:srgbClr val="050505"/>
                </a:solidFill>
                <a:latin typeface="Calibri"/>
              </a:rPr>
              <a:t>Automatisé des procédures chirurgicales, remplacer le chirurgien par un cobot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Outil de simulation de chirurgies complexes afin que l’équipe puisse anticiper et se préparer aux particularités des patients.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p:txBody>
      </p:sp>
      <p:pic>
        <p:nvPicPr>
          <p:cNvPr id="195" name="" descr=""/>
          <p:cNvPicPr/>
          <p:nvPr/>
        </p:nvPicPr>
        <p:blipFill>
          <a:blip r:embed="rId1"/>
          <a:stretch/>
        </p:blipFill>
        <p:spPr>
          <a:xfrm>
            <a:off x="7011720" y="3060000"/>
            <a:ext cx="2348280" cy="1562760"/>
          </a:xfrm>
          <a:prstGeom prst="rect">
            <a:avLst/>
          </a:prstGeom>
          <a:ln w="18000">
            <a:noFill/>
          </a:ln>
        </p:spPr>
      </p:pic>
      <p:pic>
        <p:nvPicPr>
          <p:cNvPr id="196" name="" descr=""/>
          <p:cNvPicPr/>
          <p:nvPr/>
        </p:nvPicPr>
        <p:blipFill>
          <a:blip r:embed="rId2"/>
          <a:stretch/>
        </p:blipFill>
        <p:spPr>
          <a:xfrm>
            <a:off x="6120000" y="1107000"/>
            <a:ext cx="3295800" cy="1593000"/>
          </a:xfrm>
          <a:prstGeom prst="rect">
            <a:avLst/>
          </a:prstGeom>
          <a:ln w="1800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
          <p:cNvSpPr txBox="1"/>
          <p:nvPr/>
        </p:nvSpPr>
        <p:spPr>
          <a:xfrm>
            <a:off x="1620000" y="-11160"/>
            <a:ext cx="8100000" cy="139032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Quelques scénarios pour les soins de santé</a:t>
            </a:r>
            <a:r>
              <a:rPr b="1" lang="fr-FR" sz="3300" spc="-1" strike="noStrike">
                <a:solidFill>
                  <a:srgbClr val="3465a4"/>
                </a:solidFill>
                <a:latin typeface="Times New Roman"/>
              </a:rPr>
              <a:t> </a:t>
            </a:r>
            <a:endParaRPr b="0" lang="fr-FR" sz="3300" spc="-1" strike="noStrike">
              <a:solidFill>
                <a:srgbClr val="050505"/>
              </a:solidFill>
              <a:latin typeface="Times New Roman"/>
            </a:endParaRPr>
          </a:p>
        </p:txBody>
      </p:sp>
      <p:sp>
        <p:nvSpPr>
          <p:cNvPr id="198" name=""/>
          <p:cNvSpPr txBox="1"/>
          <p:nvPr/>
        </p:nvSpPr>
        <p:spPr>
          <a:xfrm>
            <a:off x="1620000" y="1368000"/>
            <a:ext cx="8100000" cy="3288240"/>
          </a:xfrm>
          <a:prstGeom prst="rect">
            <a:avLst/>
          </a:prstGeom>
          <a:noFill/>
          <a:ln w="0">
            <a:noFill/>
          </a:ln>
        </p:spPr>
        <p:txBody>
          <a:bodyPr lIns="0" rIns="0" tIns="0" bIns="0">
            <a:normAutofit fontScale="73000"/>
          </a:bodyPr>
          <a:p>
            <a:pPr marL="432000" indent="-324000">
              <a:spcAft>
                <a:spcPts val="1060"/>
              </a:spcAft>
              <a:buClr>
                <a:srgbClr val="000000"/>
              </a:buClr>
              <a:buSzPct val="40000"/>
              <a:buFont typeface="Wingdings" charset="2"/>
              <a:buChar char=""/>
            </a:pPr>
            <a:r>
              <a:rPr b="1" lang="fr-FR" sz="2400" spc="-1" strike="noStrike">
                <a:solidFill>
                  <a:srgbClr val="c9211e"/>
                </a:solidFill>
                <a:latin typeface="Calibri"/>
              </a:rPr>
              <a:t>Sans jumeau numérique</a:t>
            </a:r>
            <a:r>
              <a:rPr b="0" lang="fr-FR" sz="2400" spc="-1" strike="noStrike">
                <a:solidFill>
                  <a:srgbClr val="050505"/>
                </a:solidFill>
                <a:latin typeface="Calibri"/>
              </a:rPr>
              <a:t>, les </a:t>
            </a:r>
            <a:r>
              <a:rPr b="1" lang="fr-FR" sz="2400" spc="-1" strike="noStrike">
                <a:solidFill>
                  <a:srgbClr val="ff0000"/>
                </a:solidFill>
                <a:highlight>
                  <a:srgbClr val="ffffff"/>
                </a:highlight>
                <a:latin typeface="Calibri"/>
              </a:rPr>
              <a:t>dirigeants</a:t>
            </a:r>
            <a:r>
              <a:rPr b="0" lang="fr-FR" sz="2400" spc="-1" strike="noStrike">
                <a:solidFill>
                  <a:srgbClr val="050505"/>
                </a:solidFill>
                <a:highlight>
                  <a:srgbClr val="ffffff"/>
                </a:highlight>
                <a:latin typeface="Calibri"/>
              </a:rPr>
              <a:t> </a:t>
            </a:r>
            <a:r>
              <a:rPr b="0" lang="fr-FR" sz="2400" spc="-1" strike="noStrike">
                <a:solidFill>
                  <a:srgbClr val="050505"/>
                </a:solidFill>
                <a:latin typeface="Calibri"/>
              </a:rPr>
              <a:t>s'appuient sur des connaissances tribales et une  analyse primitive pour planifier de nouvelles installations et budget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Les soins de santé peuvent utiliser des jumeaux numériques pour les hôpitaux: </a:t>
            </a:r>
            <a:r>
              <a:rPr b="1" lang="fr-FR" sz="2400" spc="-1" strike="noStrike">
                <a:solidFill>
                  <a:srgbClr val="050505"/>
                </a:solidFill>
                <a:latin typeface="Calibri"/>
              </a:rPr>
              <a:t>cloner</a:t>
            </a:r>
            <a:r>
              <a:rPr b="0" lang="fr-FR" sz="2400" spc="-1" strike="noStrike">
                <a:solidFill>
                  <a:srgbClr val="050505"/>
                </a:solidFill>
                <a:latin typeface="Calibri"/>
              </a:rPr>
              <a:t> les administrateurs, les médecins et les infirmières afin de donner un aperçu des flux de travail liés aux soins et aux patients cela permet d’indiquer de nouvelles façons d’augmenter l’efficacité et l’expérience globale du patient.</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Le suivi en jumeaux numériques d'une personne: de la naissance à sa mort,  ouvrira la voie à un modèle de diagnostic hautement personnalisé capable de prédire des maladies à venir, de recommander un style de vie ou des changements alimentaires et </a:t>
            </a:r>
            <a:r>
              <a:rPr b="1" lang="fr-FR" sz="2400" spc="-1" strike="noStrike">
                <a:solidFill>
                  <a:srgbClr val="c9211e"/>
                </a:solidFill>
                <a:latin typeface="Calibri"/>
              </a:rPr>
              <a:t>estimé sa durée de vie</a:t>
            </a:r>
            <a:r>
              <a:rPr b="0" lang="fr-FR" sz="2400" spc="-1" strike="noStrike">
                <a:solidFill>
                  <a:srgbClr val="050505"/>
                </a:solidFill>
                <a:latin typeface="Calibri"/>
              </a:rPr>
              <a:t>, aidera à trouver des solutions pour étendre la vie à travers une hygiène de vie plus sain ou des traitements précoces.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Avec un jumeau numérique, les dirigeants testent pratiquement les changements de lits, assignation de tâche, plancher, équipement, personnels, etc.</a:t>
            </a:r>
            <a:r>
              <a:rPr b="0" lang="fr-FR" sz="2400" spc="-1" strike="noStrike">
                <a:solidFill>
                  <a:srgbClr val="050505"/>
                </a:solidFill>
                <a:latin typeface="Arial"/>
              </a:rPr>
              <a:t> </a:t>
            </a: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5983b0"/>
                </a:solidFill>
                <a:highlight>
                  <a:srgbClr val="ffffff"/>
                </a:highlight>
                <a:latin typeface="Calibri"/>
              </a:rPr>
              <a:t>Médecine personnalisée (1)</a:t>
            </a:r>
            <a:endParaRPr b="0" lang="fr-FR" sz="3300" spc="-1" strike="noStrike">
              <a:solidFill>
                <a:srgbClr val="050505"/>
              </a:solidFill>
              <a:latin typeface="Times New Roman"/>
            </a:endParaRPr>
          </a:p>
        </p:txBody>
      </p:sp>
      <p:sp>
        <p:nvSpPr>
          <p:cNvPr id="200" name=""/>
          <p:cNvSpPr txBox="1"/>
          <p:nvPr/>
        </p:nvSpPr>
        <p:spPr>
          <a:xfrm>
            <a:off x="1620000" y="1368000"/>
            <a:ext cx="8100000" cy="3288240"/>
          </a:xfrm>
          <a:prstGeom prst="rect">
            <a:avLst/>
          </a:prstGeom>
          <a:noFill/>
          <a:ln w="0">
            <a:noFill/>
          </a:ln>
        </p:spPr>
        <p:txBody>
          <a:bodyPr lIns="0" rIns="0" tIns="0" bIns="0">
            <a:normAutofit/>
          </a:bodyPr>
          <a:p>
            <a:pPr marL="432000" indent="-324000">
              <a:spcAft>
                <a:spcPts val="1060"/>
              </a:spcAft>
              <a:buClr>
                <a:srgbClr val="000000"/>
              </a:buClr>
              <a:buSzPct val="40000"/>
              <a:buFont typeface="Wingdings" charset="2"/>
              <a:buChar char=""/>
            </a:pPr>
            <a:r>
              <a:rPr b="0" lang="fr-FR" sz="1800" spc="-1" strike="noStrike">
                <a:solidFill>
                  <a:srgbClr val="000000"/>
                </a:solidFill>
                <a:latin typeface="Calibri"/>
              </a:rPr>
              <a:t>La</a:t>
            </a:r>
            <a:r>
              <a:rPr b="0" lang="fr-FR" sz="1800" spc="-1" strike="noStrike">
                <a:solidFill>
                  <a:srgbClr val="000000"/>
                </a:solidFill>
                <a:latin typeface="Calibri"/>
              </a:rPr>
              <a:t> </a:t>
            </a:r>
            <a:r>
              <a:rPr b="0" lang="fr-FR" sz="1800" spc="-1" strike="noStrike">
                <a:solidFill>
                  <a:srgbClr val="000000"/>
                </a:solidFill>
                <a:latin typeface="Calibri"/>
              </a:rPr>
              <a:t>médecine personnalisée permet aux médecins de choisir un plan de traitement, comme le </a:t>
            </a:r>
            <a:r>
              <a:rPr b="0" lang="fr-FR" sz="1800" spc="-1" strike="noStrike">
                <a:solidFill>
                  <a:srgbClr val="050505"/>
                </a:solidFill>
                <a:latin typeface="Calibri"/>
                <a:hlinkClick r:id="rId1"/>
              </a:rPr>
              <a:t>traitement ciblé</a:t>
            </a:r>
            <a:r>
              <a:rPr b="0" lang="fr-FR" sz="1800" spc="-1" strike="noStrike">
                <a:solidFill>
                  <a:srgbClr val="000000"/>
                </a:solidFill>
                <a:latin typeface="Calibri"/>
              </a:rPr>
              <a:t>, en fonction des gènes, des protéines ou d’autres molécules présentes à l’intérieur d’une tumeur (ce qu’on appelle profil génétique ou moléculaire). qui ne repose pas tellement sur le type de cancer et l’emplacement où il se situe dans le corps, mais davantage sur le choix d’un traitement qui cible les caractéristiques particulières de ce cancer. Personnaliser ainsi le traitement pourrait réduire les effets secondaires nuisibles et augmenter les chances que le traitement soit efficace.</a:t>
            </a:r>
            <a:endParaRPr b="0" lang="fr-FR" sz="18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Avertissement</a:t>
            </a:r>
            <a:endParaRPr b="0" lang="fr-FR" sz="3300" spc="-1" strike="noStrike">
              <a:solidFill>
                <a:srgbClr val="050505"/>
              </a:solidFill>
              <a:latin typeface="Times New Roman"/>
            </a:endParaRPr>
          </a:p>
        </p:txBody>
      </p:sp>
      <p:sp>
        <p:nvSpPr>
          <p:cNvPr id="130" name=""/>
          <p:cNvSpPr txBox="1"/>
          <p:nvPr/>
        </p:nvSpPr>
        <p:spPr>
          <a:xfrm>
            <a:off x="1620000" y="1368000"/>
            <a:ext cx="8100000" cy="3288240"/>
          </a:xfrm>
          <a:prstGeom prst="rect">
            <a:avLst/>
          </a:prstGeom>
          <a:noFill/>
          <a:ln w="0">
            <a:noFill/>
          </a:ln>
        </p:spPr>
        <p:txBody>
          <a:bodyPr lIns="0" rIns="0" tIns="0" bIns="0">
            <a:normAutofit/>
          </a:bodyPr>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Je n'ai jamais participé a la création du jumeau numérique  dont je vais parler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Je vais donc essayer d'être clair, précis et concis, mais je ne pourrai sans doute pas répondre aux questions les plus techniques 😓. D'ailleurs, si certains remarquent des erreurs ou approximations lors de ma présentation, n'hésitez pas à m'en faire part 😘</a:t>
            </a:r>
            <a:r>
              <a:rPr b="0" lang="fr-FR" sz="2400" spc="-1" strike="noStrike">
                <a:solidFill>
                  <a:srgbClr val="050505"/>
                </a:solidFill>
                <a:latin typeface="Arial"/>
              </a:rPr>
              <a:t>.</a:t>
            </a: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Médecine personnalisée (2)</a:t>
            </a:r>
            <a:endParaRPr b="0" lang="fr-FR" sz="3300" spc="-1" strike="noStrike">
              <a:solidFill>
                <a:srgbClr val="050505"/>
              </a:solidFill>
              <a:latin typeface="Times New Roman"/>
            </a:endParaRPr>
          </a:p>
        </p:txBody>
      </p:sp>
      <p:sp>
        <p:nvSpPr>
          <p:cNvPr id="202" name=""/>
          <p:cNvSpPr txBox="1"/>
          <p:nvPr/>
        </p:nvSpPr>
        <p:spPr>
          <a:xfrm>
            <a:off x="1620000" y="1368000"/>
            <a:ext cx="3952440" cy="3288240"/>
          </a:xfrm>
          <a:prstGeom prst="rect">
            <a:avLst/>
          </a:prstGeom>
          <a:noFill/>
          <a:ln w="0">
            <a:noFill/>
          </a:ln>
        </p:spPr>
        <p:txBody>
          <a:bodyPr lIns="0" rIns="0" tIns="0" bIns="0">
            <a:normAutofit fontScale="91000"/>
          </a:bodyPr>
          <a:p>
            <a:pPr marL="432000" indent="-324000">
              <a:spcAft>
                <a:spcPts val="1060"/>
              </a:spcAft>
              <a:buClr>
                <a:srgbClr val="000000"/>
              </a:buClr>
              <a:buSzPct val="40000"/>
              <a:buFont typeface="Wingdings" charset="2"/>
              <a:buChar char=""/>
            </a:pPr>
            <a:r>
              <a:rPr b="1" lang="fr-FR" sz="1800" spc="-1" strike="noStrike">
                <a:solidFill>
                  <a:srgbClr val="050505"/>
                </a:solidFill>
                <a:latin typeface="Calibri"/>
              </a:rPr>
              <a:t>Construction</a:t>
            </a:r>
            <a:r>
              <a:rPr b="0" lang="fr-FR" sz="1800" spc="-1" strike="noStrike">
                <a:solidFill>
                  <a:srgbClr val="050505"/>
                </a:solidFill>
                <a:latin typeface="Calibri"/>
              </a:rPr>
              <a:t> d’un nouveau organe par un autre organe</a:t>
            </a:r>
            <a:endParaRPr b="0" lang="fr-FR" sz="18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1800" spc="-1" strike="noStrike">
                <a:solidFill>
                  <a:srgbClr val="050505"/>
                </a:solidFill>
                <a:latin typeface="Calibri"/>
              </a:rPr>
              <a:t>Maillage d'un thorax(figure à gauche), réalisé par Inria(France), permet de calculer numériquement des électrocardiogrammes</a:t>
            </a:r>
            <a:endParaRPr b="0" lang="fr-FR" sz="18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1800" spc="-1" strike="noStrike">
                <a:solidFill>
                  <a:srgbClr val="000000"/>
                </a:solidFill>
                <a:latin typeface="Calibri"/>
              </a:rPr>
              <a:t>Tester un traitement avant son administration réelle, </a:t>
            </a:r>
            <a:r>
              <a:rPr b="1" lang="fr-FR" sz="1800" spc="-1" strike="noStrike">
                <a:solidFill>
                  <a:srgbClr val="000000"/>
                </a:solidFill>
                <a:latin typeface="Calibri"/>
              </a:rPr>
              <a:t>spécifiquement</a:t>
            </a:r>
            <a:endParaRPr b="0" lang="fr-FR" sz="18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1800" spc="-1" strike="noStrike">
                <a:solidFill>
                  <a:srgbClr val="000000"/>
                </a:solidFill>
                <a:latin typeface="Calibri"/>
              </a:rPr>
              <a:t> </a:t>
            </a:r>
            <a:r>
              <a:rPr b="0" lang="fr-FR" sz="1800" spc="-1" strike="noStrike">
                <a:solidFill>
                  <a:srgbClr val="000000"/>
                </a:solidFill>
                <a:latin typeface="Calibri"/>
              </a:rPr>
              <a:t>Mieux comprendre et guérir les maladies dégénératives(maladie d’Alzheimer, maladie de Parkinson, AVC,  maladie d’Huntington, Creutzfeldt-Jakob, etc... ),  maladies auto-immunes(psoriasis)</a:t>
            </a:r>
            <a:endParaRPr b="0" lang="fr-FR" sz="1800" spc="-1" strike="noStrike">
              <a:solidFill>
                <a:srgbClr val="050505"/>
              </a:solidFill>
              <a:latin typeface="Arial"/>
            </a:endParaRPr>
          </a:p>
        </p:txBody>
      </p:sp>
      <p:pic>
        <p:nvPicPr>
          <p:cNvPr id="203" name="" descr=""/>
          <p:cNvPicPr/>
          <p:nvPr/>
        </p:nvPicPr>
        <p:blipFill>
          <a:blip r:embed="rId1"/>
          <a:stretch/>
        </p:blipFill>
        <p:spPr>
          <a:xfrm>
            <a:off x="6289200" y="1919520"/>
            <a:ext cx="2913480" cy="2185200"/>
          </a:xfrm>
          <a:prstGeom prst="rect">
            <a:avLst/>
          </a:prstGeom>
          <a:ln w="1800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Médecine personnalisée (3)</a:t>
            </a:r>
            <a:endParaRPr b="0" lang="fr-FR" sz="3300" spc="-1" strike="noStrike">
              <a:solidFill>
                <a:srgbClr val="050505"/>
              </a:solidFill>
              <a:latin typeface="Times New Roman"/>
            </a:endParaRPr>
          </a:p>
        </p:txBody>
      </p:sp>
      <p:pic>
        <p:nvPicPr>
          <p:cNvPr id="205" name="" descr="">
            <a:hlinkClick r:id="" action="ppaction://media"/>
          </p:cNvPr>
          <p:cNvPicPr/>
          <p:nvPr>
            <a:videoFile r:link="rId1"/>
            <p:extLst>
              <p:ext uri="{DAA4B4D4-6D71-4841-9C94-3DE7FCFB9230}">
                <p14:media r:embed="rId2"/>
              </p:ext>
            </p:extLst>
          </p:nvPr>
        </p:nvPicPr>
        <p:blipFill>
          <a:blip r:embed="rId3"/>
        </p:blipFill>
        <p:spPr>
          <a:xfrm>
            <a:off x="2747520" y="1692000"/>
            <a:ext cx="4992480" cy="28080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Le cas du COVID19</a:t>
            </a:r>
            <a:endParaRPr b="0" lang="fr-FR" sz="3300" spc="-1" strike="noStrike">
              <a:solidFill>
                <a:srgbClr val="050505"/>
              </a:solidFill>
              <a:latin typeface="Times New Roman"/>
            </a:endParaRPr>
          </a:p>
        </p:txBody>
      </p:sp>
      <p:sp>
        <p:nvSpPr>
          <p:cNvPr id="207" name=""/>
          <p:cNvSpPr txBox="1"/>
          <p:nvPr/>
        </p:nvSpPr>
        <p:spPr>
          <a:xfrm>
            <a:off x="1620000" y="1368000"/>
            <a:ext cx="8100000" cy="3288240"/>
          </a:xfrm>
          <a:prstGeom prst="rect">
            <a:avLst/>
          </a:prstGeom>
          <a:noFill/>
          <a:ln w="0">
            <a:noFill/>
          </a:ln>
        </p:spPr>
        <p:txBody>
          <a:bodyPr lIns="0" rIns="0" tIns="0" bIns="0">
            <a:normAutofit/>
          </a:bodyPr>
          <a:p>
            <a:endParaRPr b="0" lang="fr-FR" sz="2400" spc="-1" strike="noStrike">
              <a:solidFill>
                <a:srgbClr val="050505"/>
              </a:solidFill>
              <a:latin typeface="Arial"/>
            </a:endParaRPr>
          </a:p>
        </p:txBody>
      </p:sp>
      <p:pic>
        <p:nvPicPr>
          <p:cNvPr id="208" name="" descr=""/>
          <p:cNvPicPr/>
          <p:nvPr/>
        </p:nvPicPr>
        <p:blipFill>
          <a:blip r:embed="rId1"/>
          <a:stretch/>
        </p:blipFill>
        <p:spPr>
          <a:xfrm>
            <a:off x="2160360" y="1440360"/>
            <a:ext cx="6371640" cy="3905640"/>
          </a:xfrm>
          <a:prstGeom prst="rect">
            <a:avLst/>
          </a:prstGeom>
          <a:ln w="1800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050505"/>
                </a:solidFill>
                <a:latin typeface="Calibri"/>
              </a:rPr>
              <a:t>Le cas du COVID19 </a:t>
            </a:r>
            <a:endParaRPr b="0" lang="fr-FR" sz="3300" spc="-1" strike="noStrike">
              <a:solidFill>
                <a:srgbClr val="050505"/>
              </a:solidFill>
              <a:latin typeface="Times New Roman"/>
            </a:endParaRPr>
          </a:p>
        </p:txBody>
      </p:sp>
      <p:sp>
        <p:nvSpPr>
          <p:cNvPr id="210" name=""/>
          <p:cNvSpPr txBox="1"/>
          <p:nvPr/>
        </p:nvSpPr>
        <p:spPr>
          <a:xfrm>
            <a:off x="1620000" y="1368000"/>
            <a:ext cx="8100000" cy="3288240"/>
          </a:xfrm>
          <a:prstGeom prst="rect">
            <a:avLst/>
          </a:prstGeom>
          <a:noFill/>
          <a:ln w="0">
            <a:noFill/>
          </a:ln>
        </p:spPr>
        <p:txBody>
          <a:bodyPr lIns="0" rIns="0" tIns="0" bIns="0">
            <a:normAutofit fontScale="83000"/>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Imaginez le pire, corrigez les </a:t>
            </a:r>
            <a:r>
              <a:rPr b="1" lang="fr-FR" sz="2400" spc="-1" strike="noStrike">
                <a:solidFill>
                  <a:srgbClr val="050505"/>
                </a:solidFill>
                <a:latin typeface="Calibri"/>
              </a:rPr>
              <a:t>erreurs</a:t>
            </a:r>
            <a:r>
              <a:rPr b="0" lang="fr-FR" sz="2400" spc="-1" strike="noStrike">
                <a:solidFill>
                  <a:srgbClr val="050505"/>
                </a:solidFill>
                <a:latin typeface="Calibri"/>
              </a:rPr>
              <a:t> sur des humaines  🤘 due aux vaccines ou bien l’adapté ?, Proposez un jumeau numérique dans ce cas la.</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Avec un jumeau numérique, vous pouvez analyser en temps réel les injections de vaccins les substances chimiques et ajuster la pression, la température, la vitesse d’injection, la réaction des organes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Contrôler la qualité et procéder à des adaptations en cours de production permet donc de réduire drastiquement les déchets et d'accélérer la mise sur le marché d’un produit fiable.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Prédire la maladie minute par minute : composé de générateurs intelligents de données médicales intégrées dans un patch qui enregistrera les taux d’oxygène, de respiration ou encore la température du patient</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5983b0"/>
                </a:solidFill>
                <a:latin typeface="Calibri"/>
              </a:rPr>
              <a:t>Jumeau numérique pour le COVID19</a:t>
            </a:r>
            <a:endParaRPr b="0" lang="fr-FR" sz="3300" spc="-1" strike="noStrike">
              <a:solidFill>
                <a:srgbClr val="050505"/>
              </a:solidFill>
              <a:latin typeface="Times New Roman"/>
            </a:endParaRPr>
          </a:p>
        </p:txBody>
      </p:sp>
      <p:sp>
        <p:nvSpPr>
          <p:cNvPr id="212" name=""/>
          <p:cNvSpPr txBox="1"/>
          <p:nvPr/>
        </p:nvSpPr>
        <p:spPr>
          <a:xfrm>
            <a:off x="1620000" y="1368000"/>
            <a:ext cx="8100000" cy="3288240"/>
          </a:xfrm>
          <a:prstGeom prst="rect">
            <a:avLst/>
          </a:prstGeom>
          <a:noFill/>
          <a:ln w="0">
            <a:noFill/>
          </a:ln>
        </p:spPr>
        <p:txBody>
          <a:bodyPr lIns="0" rIns="0" tIns="0" bIns="0" anchor="ctr">
            <a:noAutofit/>
          </a:bodyPr>
          <a:p>
            <a:pPr algn="ctr"/>
            <a:endParaRPr b="0" lang="fr-FR" sz="3200" spc="-1" strike="noStrike">
              <a:latin typeface="Times New Roman"/>
            </a:endParaRPr>
          </a:p>
        </p:txBody>
      </p:sp>
      <p:pic>
        <p:nvPicPr>
          <p:cNvPr id="213" name="" descr=""/>
          <p:cNvPicPr/>
          <p:nvPr/>
        </p:nvPicPr>
        <p:blipFill>
          <a:blip r:embed="rId1"/>
          <a:stretch/>
        </p:blipFill>
        <p:spPr>
          <a:xfrm>
            <a:off x="1620000" y="1080000"/>
            <a:ext cx="4163760" cy="1332000"/>
          </a:xfrm>
          <a:prstGeom prst="rect">
            <a:avLst/>
          </a:prstGeom>
          <a:ln w="18000">
            <a:noFill/>
          </a:ln>
        </p:spPr>
      </p:pic>
      <p:pic>
        <p:nvPicPr>
          <p:cNvPr id="214" name="" descr=""/>
          <p:cNvPicPr/>
          <p:nvPr/>
        </p:nvPicPr>
        <p:blipFill>
          <a:blip r:embed="rId2"/>
          <a:stretch/>
        </p:blipFill>
        <p:spPr>
          <a:xfrm>
            <a:off x="6352200" y="1080000"/>
            <a:ext cx="3367800" cy="1080000"/>
          </a:xfrm>
          <a:prstGeom prst="rect">
            <a:avLst/>
          </a:prstGeom>
          <a:ln w="18000">
            <a:noFill/>
          </a:ln>
        </p:spPr>
      </p:pic>
      <p:pic>
        <p:nvPicPr>
          <p:cNvPr id="215" name="" descr=""/>
          <p:cNvPicPr/>
          <p:nvPr/>
        </p:nvPicPr>
        <p:blipFill>
          <a:blip r:embed="rId3"/>
          <a:stretch/>
        </p:blipFill>
        <p:spPr>
          <a:xfrm>
            <a:off x="1620000" y="2520000"/>
            <a:ext cx="4552560" cy="900000"/>
          </a:xfrm>
          <a:prstGeom prst="rect">
            <a:avLst/>
          </a:prstGeom>
          <a:ln w="18000">
            <a:noFill/>
          </a:ln>
        </p:spPr>
      </p:pic>
      <p:pic>
        <p:nvPicPr>
          <p:cNvPr id="216" name="" descr=""/>
          <p:cNvPicPr/>
          <p:nvPr/>
        </p:nvPicPr>
        <p:blipFill>
          <a:blip r:embed="rId4"/>
          <a:stretch/>
        </p:blipFill>
        <p:spPr>
          <a:xfrm>
            <a:off x="3906360" y="3600000"/>
            <a:ext cx="4553640" cy="720000"/>
          </a:xfrm>
          <a:prstGeom prst="rect">
            <a:avLst/>
          </a:prstGeom>
          <a:ln w="1800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
          <p:cNvSpPr txBox="1"/>
          <p:nvPr/>
        </p:nvSpPr>
        <p:spPr>
          <a:xfrm>
            <a:off x="1620000" y="1980000"/>
            <a:ext cx="8100000" cy="936000"/>
          </a:xfrm>
          <a:prstGeom prst="rect">
            <a:avLst/>
          </a:prstGeom>
          <a:noFill/>
          <a:ln w="0">
            <a:noFill/>
          </a:ln>
        </p:spPr>
        <p:txBody>
          <a:bodyPr lIns="0" rIns="0" tIns="0" bIns="0" anchor="ctr">
            <a:normAutofit/>
          </a:bodyPr>
          <a:p>
            <a:pPr algn="ctr"/>
            <a:r>
              <a:rPr b="1" lang="fr-FR" sz="3300" spc="-1" strike="noStrike">
                <a:solidFill>
                  <a:srgbClr val="050505"/>
                </a:solidFill>
                <a:latin typeface="Calibri"/>
              </a:rPr>
              <a:t>Et l’Algérie dans tout ça 🤣 😭?</a:t>
            </a:r>
            <a:endParaRPr b="0" lang="fr-FR" sz="3300" spc="-1" strike="noStrike">
              <a:solidFill>
                <a:srgbClr val="050505"/>
              </a:solidFill>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Et l’Algérie dans tout ça ? </a:t>
            </a:r>
            <a:endParaRPr b="0" lang="fr-FR" sz="3300" spc="-1" strike="noStrike">
              <a:solidFill>
                <a:srgbClr val="050505"/>
              </a:solidFill>
              <a:latin typeface="Times New Roman"/>
            </a:endParaRPr>
          </a:p>
        </p:txBody>
      </p:sp>
      <p:sp>
        <p:nvSpPr>
          <p:cNvPr id="219" name=""/>
          <p:cNvSpPr txBox="1"/>
          <p:nvPr/>
        </p:nvSpPr>
        <p:spPr>
          <a:xfrm>
            <a:off x="1620000" y="1751760"/>
            <a:ext cx="8100000" cy="3288240"/>
          </a:xfrm>
          <a:prstGeom prst="rect">
            <a:avLst/>
          </a:prstGeom>
          <a:noFill/>
          <a:ln w="0">
            <a:noFill/>
          </a:ln>
        </p:spPr>
        <p:txBody>
          <a:bodyPr lIns="0" rIns="0" tIns="0" bIns="0">
            <a:normAutofit/>
          </a:bodyPr>
          <a:p>
            <a:pPr marL="432000" indent="-324000">
              <a:spcAft>
                <a:spcPts val="1060"/>
              </a:spcAft>
              <a:buClr>
                <a:srgbClr val="000000"/>
              </a:buClr>
              <a:buSzPct val="40000"/>
              <a:buFont typeface="Wingdings" charset="2"/>
              <a:buChar char=""/>
            </a:pPr>
            <a:r>
              <a:rPr b="0" lang="fr-FR" sz="2400" spc="-1" strike="sngStrike">
                <a:solidFill>
                  <a:srgbClr val="050505"/>
                </a:solidFill>
                <a:latin typeface="Calibri"/>
              </a:rPr>
              <a:t>Au stade académique (thèses, mémoires,…).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Utilisation de plateforme j</a:t>
            </a:r>
            <a:r>
              <a:rPr b="0" lang="fr-FR" sz="2400" spc="-1" strike="noStrike">
                <a:solidFill>
                  <a:srgbClr val="050505"/>
                </a:solidFill>
                <a:latin typeface="Calibri"/>
              </a:rPr>
              <a:t>umeau numérique aux fin pédagogiques :universités, écoles.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Prototype d’industrie 4.0 au CDTA.</a:t>
            </a: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
          <p:cNvSpPr txBox="1"/>
          <p:nvPr/>
        </p:nvSpPr>
        <p:spPr>
          <a:xfrm>
            <a:off x="1620000" y="324000"/>
            <a:ext cx="8100000" cy="936000"/>
          </a:xfrm>
          <a:prstGeom prst="rect">
            <a:avLst/>
          </a:prstGeom>
          <a:noFill/>
          <a:ln w="0">
            <a:noFill/>
          </a:ln>
        </p:spPr>
        <p:txBody>
          <a:bodyPr lIns="0" rIns="0" tIns="0" bIns="0" anchor="ctr">
            <a:normAutofit/>
          </a:bodyPr>
          <a:p>
            <a:pPr marL="432000" indent="-324000" algn="ctr">
              <a:spcAft>
                <a:spcPts val="1060"/>
              </a:spcAft>
              <a:buClr>
                <a:srgbClr val="000000"/>
              </a:buClr>
              <a:buSzPct val="40000"/>
              <a:buFont typeface="Wingdings" charset="2"/>
              <a:buChar char=""/>
            </a:pPr>
            <a:r>
              <a:rPr b="1" lang="fr-FR" sz="3600" spc="-1" strike="noStrike">
                <a:solidFill>
                  <a:srgbClr val="3465a4"/>
                </a:solidFill>
                <a:latin typeface="Calibri"/>
              </a:rPr>
              <a:t>Ressuscité des machines ancestrales 😎</a:t>
            </a:r>
            <a:endParaRPr b="0" lang="fr-FR" sz="3600" spc="-1" strike="noStrike">
              <a:solidFill>
                <a:srgbClr val="050505"/>
              </a:solidFill>
              <a:latin typeface="Times New Roman"/>
            </a:endParaRPr>
          </a:p>
        </p:txBody>
      </p:sp>
      <p:sp>
        <p:nvSpPr>
          <p:cNvPr id="221" name=""/>
          <p:cNvSpPr txBox="1"/>
          <p:nvPr/>
        </p:nvSpPr>
        <p:spPr>
          <a:xfrm>
            <a:off x="1620000" y="1368000"/>
            <a:ext cx="8280000" cy="3288240"/>
          </a:xfrm>
          <a:prstGeom prst="rect">
            <a:avLst/>
          </a:prstGeom>
          <a:noFill/>
          <a:ln w="0">
            <a:noFill/>
          </a:ln>
        </p:spPr>
        <p:txBody>
          <a:bodyPr lIns="0" rIns="0" tIns="0" bIns="0">
            <a:normAutofit/>
          </a:bodyPr>
          <a:p>
            <a:endParaRPr b="0" lang="fr-FR" sz="2400" spc="-1" strike="noStrike">
              <a:solidFill>
                <a:srgbClr val="050505"/>
              </a:solidFill>
              <a:latin typeface="Arial"/>
            </a:endParaRPr>
          </a:p>
        </p:txBody>
      </p:sp>
      <p:sp>
        <p:nvSpPr>
          <p:cNvPr id="222" name=""/>
          <p:cNvSpPr txBox="1"/>
          <p:nvPr/>
        </p:nvSpPr>
        <p:spPr>
          <a:xfrm>
            <a:off x="3166920" y="1361160"/>
            <a:ext cx="5546880" cy="547560"/>
          </a:xfrm>
          <a:prstGeom prst="rect">
            <a:avLst/>
          </a:prstGeom>
          <a:noFill/>
          <a:ln w="18000">
            <a:noFill/>
          </a:ln>
        </p:spPr>
        <p:txBody>
          <a:bodyPr lIns="90000" rIns="90000" tIns="45000" bIns="45000">
            <a:noAutofit/>
          </a:bodyPr>
          <a:p>
            <a:r>
              <a:rPr b="0" lang="fr-FR" sz="3200" spc="-1" strike="noStrike">
                <a:solidFill>
                  <a:srgbClr val="000000"/>
                </a:solidFill>
                <a:latin typeface="Calibri"/>
              </a:rPr>
              <a:t>Une piste 🧐 ou un rêve  👼</a:t>
            </a:r>
            <a:endParaRPr b="0" lang="fr-FR" sz="3200" spc="-1" strike="noStrike">
              <a:latin typeface="Arial"/>
            </a:endParaRPr>
          </a:p>
        </p:txBody>
      </p:sp>
      <p:sp>
        <p:nvSpPr>
          <p:cNvPr id="223" name=""/>
          <p:cNvSpPr txBox="1"/>
          <p:nvPr/>
        </p:nvSpPr>
        <p:spPr>
          <a:xfrm>
            <a:off x="3764520" y="1800000"/>
            <a:ext cx="5775480" cy="597600"/>
          </a:xfrm>
          <a:prstGeom prst="rect">
            <a:avLst/>
          </a:prstGeom>
          <a:noFill/>
          <a:ln w="18000">
            <a:noFill/>
          </a:ln>
        </p:spPr>
        <p:txBody>
          <a:bodyPr lIns="90000" rIns="90000" tIns="45000" bIns="45000">
            <a:noAutofit/>
          </a:bodyPr>
          <a:p>
            <a:r>
              <a:rPr b="0" lang="fr-FR" sz="2400" spc="-1" strike="noStrike">
                <a:latin typeface="Calibri"/>
              </a:rPr>
              <a:t>Pourquoi et comment 🤔 ?</a:t>
            </a:r>
            <a:endParaRPr b="0" lang="fr-FR" sz="2400" spc="-1" strike="noStrike">
              <a:latin typeface="Arial"/>
            </a:endParaRPr>
          </a:p>
        </p:txBody>
      </p:sp>
      <p:pic>
        <p:nvPicPr>
          <p:cNvPr id="224" name="" descr=""/>
          <p:cNvPicPr/>
          <p:nvPr/>
        </p:nvPicPr>
        <p:blipFill>
          <a:blip r:embed="rId1"/>
          <a:stretch/>
        </p:blipFill>
        <p:spPr>
          <a:xfrm>
            <a:off x="2759760" y="2237760"/>
            <a:ext cx="4800240" cy="3342240"/>
          </a:xfrm>
          <a:prstGeom prst="rect">
            <a:avLst/>
          </a:prstGeom>
          <a:ln w="1800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
          <p:cNvSpPr txBox="1"/>
          <p:nvPr/>
        </p:nvSpPr>
        <p:spPr>
          <a:xfrm>
            <a:off x="1620000" y="182520"/>
            <a:ext cx="8100000" cy="1257840"/>
          </a:xfrm>
          <a:prstGeom prst="rect">
            <a:avLst/>
          </a:prstGeom>
          <a:noFill/>
          <a:ln w="0">
            <a:noFill/>
          </a:ln>
        </p:spPr>
        <p:txBody>
          <a:bodyPr lIns="0" rIns="0" tIns="0" bIns="0" anchor="ctr">
            <a:normAutofit/>
          </a:bodyPr>
          <a:p>
            <a:pPr algn="ctr"/>
            <a:r>
              <a:rPr b="0" lang="fr-FR" sz="3300" spc="-1" strike="noStrike">
                <a:solidFill>
                  <a:srgbClr val="050505"/>
                </a:solidFill>
                <a:latin typeface="Calibri"/>
              </a:rPr>
              <a:t>Pourquoi et Comment ?</a:t>
            </a:r>
            <a:br/>
            <a:br/>
            <a:endParaRPr b="0" lang="fr-FR" sz="3300" spc="-1" strike="noStrike">
              <a:solidFill>
                <a:srgbClr val="050505"/>
              </a:solidFill>
              <a:latin typeface="Times New Roman"/>
            </a:endParaRPr>
          </a:p>
        </p:txBody>
      </p:sp>
      <p:sp>
        <p:nvSpPr>
          <p:cNvPr id="226" name=""/>
          <p:cNvSpPr txBox="1"/>
          <p:nvPr/>
        </p:nvSpPr>
        <p:spPr>
          <a:xfrm>
            <a:off x="1620000" y="1368000"/>
            <a:ext cx="3952440" cy="3288240"/>
          </a:xfrm>
          <a:prstGeom prst="rect">
            <a:avLst/>
          </a:prstGeom>
          <a:noFill/>
          <a:ln w="0">
            <a:noFill/>
          </a:ln>
        </p:spPr>
        <p:txBody>
          <a:bodyPr lIns="0" rIns="0" tIns="0" bIns="0">
            <a:normAutofit fontScale="68000"/>
          </a:bodyPr>
          <a:p>
            <a:pPr marL="432000" indent="-324000" algn="ctr">
              <a:spcAft>
                <a:spcPts val="1060"/>
              </a:spcAft>
              <a:buClr>
                <a:srgbClr val="000000"/>
              </a:buClr>
              <a:buSzPct val="40000"/>
              <a:buFont typeface="Wingdings" charset="2"/>
              <a:buChar char=""/>
            </a:pPr>
            <a:r>
              <a:rPr b="0" lang="fr-FR" sz="2400" spc="-1" strike="noStrike">
                <a:solidFill>
                  <a:srgbClr val="050505"/>
                </a:solidFill>
                <a:latin typeface="Calibri"/>
              </a:rPr>
              <a:t>Jumeau numérique n’est pas une technologie comme les autres.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c9211e"/>
                </a:solidFill>
                <a:latin typeface="Calibri"/>
              </a:rPr>
              <a:t>L’industrie</a:t>
            </a:r>
            <a:r>
              <a:rPr b="0" lang="fr-FR" sz="2400" spc="-1" strike="noStrike">
                <a:solidFill>
                  <a:srgbClr val="050505"/>
                </a:solidFill>
                <a:latin typeface="Calibri"/>
              </a:rPr>
              <a:t> est le ferre de lance du  progrès.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Avoir </a:t>
            </a:r>
            <a:r>
              <a:rPr b="0" lang="fr-FR" sz="2400" spc="-1" strike="noStrike">
                <a:solidFill>
                  <a:srgbClr val="050505"/>
                </a:solidFill>
                <a:latin typeface="Calibri"/>
              </a:rPr>
              <a:t>une grande </a:t>
            </a:r>
            <a:r>
              <a:rPr b="1" lang="fr-FR" sz="2400" spc="-1" strike="noStrike">
                <a:solidFill>
                  <a:srgbClr val="050505"/>
                </a:solidFill>
                <a:latin typeface="Calibri"/>
              </a:rPr>
              <a:t>volonté</a:t>
            </a:r>
            <a:r>
              <a:rPr b="0" lang="fr-FR" sz="2400" spc="-1" strike="noStrike">
                <a:solidFill>
                  <a:srgbClr val="050505"/>
                </a:solidFill>
                <a:latin typeface="Calibri"/>
              </a:rPr>
              <a:t> et des </a:t>
            </a:r>
            <a:r>
              <a:rPr b="1" lang="fr-FR" sz="2400" spc="-1" strike="noStrike">
                <a:solidFill>
                  <a:srgbClr val="050505"/>
                </a:solidFill>
                <a:latin typeface="Calibri"/>
              </a:rPr>
              <a:t>objectifs</a:t>
            </a:r>
            <a:r>
              <a:rPr b="0" lang="fr-FR" sz="2400" spc="-1" strike="noStrike">
                <a:solidFill>
                  <a:srgbClr val="050505"/>
                </a:solidFill>
                <a:latin typeface="Calibri"/>
              </a:rPr>
              <a:t>.</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c9211e"/>
                </a:solidFill>
                <a:latin typeface="Calibri"/>
              </a:rPr>
              <a:t>Faire appel aux investissement privées,il faut écarter l'état 🤫</a:t>
            </a:r>
            <a:r>
              <a:rPr b="0" lang="fr-FR" sz="2400" spc="-1" strike="noStrike">
                <a:solidFill>
                  <a:srgbClr val="ea7500"/>
                </a:solidFill>
                <a:latin typeface="Calibri"/>
              </a:rPr>
              <a:t> </a:t>
            </a:r>
            <a:r>
              <a:rPr b="0" lang="fr-FR" sz="2400" spc="-1" strike="noStrike">
                <a:solidFill>
                  <a:srgbClr val="c9211e"/>
                </a:solidFill>
                <a:latin typeface="Calibri"/>
              </a:rPr>
              <a:t>et surtout pas </a:t>
            </a:r>
            <a:r>
              <a:rPr b="0" lang="fr-FR" sz="2400" spc="-1" strike="noStrike">
                <a:solidFill>
                  <a:srgbClr val="c9211e"/>
                </a:solidFill>
                <a:highlight>
                  <a:srgbClr val="ffde59"/>
                </a:highlight>
                <a:latin typeface="Calibri"/>
              </a:rPr>
              <a:t>l’étranger</a:t>
            </a:r>
            <a:r>
              <a:rPr b="0" lang="fr-FR" sz="2400" spc="-1" strike="noStrike">
                <a:solidFill>
                  <a:srgbClr val="c9211e"/>
                </a:solidFill>
                <a:latin typeface="Calibri"/>
              </a:rPr>
              <a:t> 🤥🤧.</a:t>
            </a:r>
            <a:r>
              <a:rPr b="0" lang="fr-FR" sz="2400" spc="-1" strike="noStrike">
                <a:solidFill>
                  <a:srgbClr val="050505"/>
                </a:solidFill>
                <a:latin typeface="Calibri"/>
              </a:rPr>
              <a:t>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Compétences techniques mais surtout en </a:t>
            </a:r>
            <a:r>
              <a:rPr b="0" lang="fr-FR" sz="2400" spc="-1" strike="noStrike">
                <a:solidFill>
                  <a:srgbClr val="c9211e"/>
                </a:solidFill>
                <a:latin typeface="Calibri"/>
              </a:rPr>
              <a:t>mathématique.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Le coût de conception, réalisation :tout ça, tout ça, pensez avant tout au </a:t>
            </a:r>
            <a:r>
              <a:rPr b="0" lang="fr-FR" sz="2400" spc="-1" strike="noStrike">
                <a:solidFill>
                  <a:srgbClr val="c9211e"/>
                </a:solidFill>
                <a:latin typeface="Calibri"/>
              </a:rPr>
              <a:t>Libre/Open Source</a:t>
            </a:r>
            <a:r>
              <a:rPr b="0" lang="fr-FR" sz="2400" spc="-1" strike="noStrike">
                <a:solidFill>
                  <a:srgbClr val="050505"/>
                </a:solidFill>
                <a:latin typeface="Calibri"/>
              </a:rPr>
              <a:t>.</a:t>
            </a:r>
            <a:endParaRPr b="0" lang="fr-FR" sz="2400" spc="-1" strike="noStrike">
              <a:solidFill>
                <a:srgbClr val="050505"/>
              </a:solidFill>
              <a:latin typeface="Arial"/>
            </a:endParaRPr>
          </a:p>
        </p:txBody>
      </p:sp>
      <p:pic>
        <p:nvPicPr>
          <p:cNvPr id="227" name="" descr=""/>
          <p:cNvPicPr/>
          <p:nvPr/>
        </p:nvPicPr>
        <p:blipFill>
          <a:blip r:embed="rId1"/>
          <a:stretch/>
        </p:blipFill>
        <p:spPr>
          <a:xfrm>
            <a:off x="5572440" y="1800000"/>
            <a:ext cx="4463640" cy="2340000"/>
          </a:xfrm>
          <a:prstGeom prst="rect">
            <a:avLst/>
          </a:prstGeom>
          <a:ln w="1800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A retenir</a:t>
            </a:r>
            <a:endParaRPr b="0" lang="fr-FR" sz="3300" spc="-1" strike="noStrike">
              <a:solidFill>
                <a:srgbClr val="050505"/>
              </a:solidFill>
              <a:latin typeface="Times New Roman"/>
            </a:endParaRPr>
          </a:p>
        </p:txBody>
      </p:sp>
      <p:sp>
        <p:nvSpPr>
          <p:cNvPr id="229" name=""/>
          <p:cNvSpPr txBox="1"/>
          <p:nvPr/>
        </p:nvSpPr>
        <p:spPr>
          <a:xfrm>
            <a:off x="1620000" y="1368000"/>
            <a:ext cx="8100000" cy="3288240"/>
          </a:xfrm>
          <a:prstGeom prst="rect">
            <a:avLst/>
          </a:prstGeom>
          <a:noFill/>
          <a:ln w="0">
            <a:noFill/>
          </a:ln>
        </p:spPr>
        <p:txBody>
          <a:bodyPr lIns="0" rIns="0" tIns="0" bIns="0">
            <a:normAutofit fontScale="92000"/>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Les jumeaux numériques sont une nouvelle étape dans la conception, le  développement, et la mise en place des outils, machines, organes, médicaments, et usines</a:t>
            </a:r>
            <a:r>
              <a:rPr b="0" lang="fr-FR" sz="2400" spc="-1" strike="sngStrike">
                <a:solidFill>
                  <a:srgbClr val="050505"/>
                </a:solidFill>
                <a:latin typeface="Calibri"/>
              </a:rPr>
              <a:t>. </a:t>
            </a:r>
            <a:r>
              <a:rPr b="0" lang="fr-FR" sz="2400" spc="-1" strike="noStrike">
                <a:solidFill>
                  <a:srgbClr val="050505"/>
                </a:solidFill>
                <a:latin typeface="Calibri"/>
              </a:rPr>
              <a:t>Ils répondent à la nécessité de gérer des systèmes de plus en plus complexe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Ils ont fait la preuve de leur efficacité dans de nombreux domaines mais renvoie aussi à des questions importantes : qualité , centralisation, stockage(public/privé),gouvernance,robustesse vis-à-vis des cyberattaques.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ff8000"/>
                </a:solidFill>
                <a:latin typeface="Calibri"/>
              </a:rPr>
              <a:t>L’entreprise est au cœur du jumeau numérique</a:t>
            </a:r>
            <a:r>
              <a:rPr b="0" lang="fr-FR" sz="2400" spc="-1" strike="noStrike">
                <a:solidFill>
                  <a:srgbClr val="ff8000"/>
                </a:solidFill>
                <a:latin typeface="Calibri"/>
              </a:rPr>
              <a:t>. </a:t>
            </a:r>
            <a:r>
              <a:rPr b="1" lang="fr-FR" sz="2400" spc="-1" strike="noStrike">
                <a:solidFill>
                  <a:srgbClr val="ff8000"/>
                </a:solidFill>
                <a:latin typeface="Calibri"/>
              </a:rPr>
              <a:t>Quelques soit les l’usages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Questions préliminaires</a:t>
            </a:r>
            <a:endParaRPr b="0" lang="fr-FR" sz="3300" spc="-1" strike="noStrike">
              <a:solidFill>
                <a:srgbClr val="050505"/>
              </a:solidFill>
              <a:latin typeface="Times New Roman"/>
            </a:endParaRPr>
          </a:p>
        </p:txBody>
      </p:sp>
      <p:sp>
        <p:nvSpPr>
          <p:cNvPr id="132" name=""/>
          <p:cNvSpPr txBox="1"/>
          <p:nvPr/>
        </p:nvSpPr>
        <p:spPr>
          <a:xfrm>
            <a:off x="1620000" y="1368000"/>
            <a:ext cx="8100000" cy="3288240"/>
          </a:xfrm>
          <a:prstGeom prst="rect">
            <a:avLst/>
          </a:prstGeom>
          <a:noFill/>
          <a:ln w="0">
            <a:noFill/>
          </a:ln>
        </p:spPr>
        <p:txBody>
          <a:bodyPr lIns="0" rIns="0" tIns="0" bIns="0">
            <a:normAutofit/>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On va commencer par une question, pour me permettre un peu de cerner l'audience.</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Qui a déjà fait une simulation ou entendu parler ?, Qui a déjà entendu parler de jumeau numérique(Digital Twin) ? Qui a déjà utilisé le j</a:t>
            </a:r>
            <a:r>
              <a:rPr b="0" lang="fr-FR" sz="2400" spc="-1" strike="noStrike">
                <a:solidFill>
                  <a:srgbClr val="050505"/>
                </a:solidFill>
                <a:latin typeface="Calibri"/>
              </a:rPr>
              <a:t>umeau numérique ? Qui l'utilise au quotidien 😜?</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Mais encore ?</a:t>
            </a:r>
            <a:br/>
            <a:endParaRPr b="0" lang="fr-FR" sz="3300" spc="-1" strike="noStrike">
              <a:solidFill>
                <a:srgbClr val="050505"/>
              </a:solidFill>
              <a:latin typeface="Times New Roman"/>
            </a:endParaRPr>
          </a:p>
        </p:txBody>
      </p:sp>
      <p:sp>
        <p:nvSpPr>
          <p:cNvPr id="231" name=""/>
          <p:cNvSpPr txBox="1"/>
          <p:nvPr/>
        </p:nvSpPr>
        <p:spPr>
          <a:xfrm>
            <a:off x="1620000" y="1368000"/>
            <a:ext cx="8100000" cy="3288240"/>
          </a:xfrm>
          <a:prstGeom prst="rect">
            <a:avLst/>
          </a:prstGeom>
          <a:noFill/>
          <a:ln w="0">
            <a:noFill/>
          </a:ln>
        </p:spPr>
        <p:txBody>
          <a:bodyPr lIns="0" rIns="0" tIns="0" bIns="0">
            <a:normAutofit/>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Sur le plan scientifique(médical, biologie, chimie), le jumeau numérique n’en est qu’à ses début</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Perspectives en sciences humaines et sociales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Des travaux à conduire sur le plan technologique et des sciences humaines, y compris en termes économiques,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managériaux, éthiques et juridiques.</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
          <p:cNvSpPr txBox="1"/>
          <p:nvPr/>
        </p:nvSpPr>
        <p:spPr>
          <a:xfrm>
            <a:off x="1620000" y="864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Times New Roman"/>
              </a:rPr>
              <a:t>Merci pour votre attention !</a:t>
            </a:r>
            <a:br/>
            <a:endParaRPr b="0" lang="fr-FR" sz="3300" spc="-1" strike="noStrike">
              <a:solidFill>
                <a:srgbClr val="050505"/>
              </a:solidFill>
              <a:latin typeface="Times New Roman"/>
            </a:endParaRPr>
          </a:p>
        </p:txBody>
      </p:sp>
      <p:pic>
        <p:nvPicPr>
          <p:cNvPr id="233" name="" descr=""/>
          <p:cNvPicPr/>
          <p:nvPr/>
        </p:nvPicPr>
        <p:blipFill>
          <a:blip r:embed="rId1"/>
          <a:stretch/>
        </p:blipFill>
        <p:spPr>
          <a:xfrm>
            <a:off x="3780000" y="1602720"/>
            <a:ext cx="3420000" cy="3257280"/>
          </a:xfrm>
          <a:prstGeom prst="rect">
            <a:avLst/>
          </a:prstGeom>
          <a:ln w="1800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
          <p:cNvSpPr txBox="1"/>
          <p:nvPr/>
        </p:nvSpPr>
        <p:spPr>
          <a:xfrm>
            <a:off x="1620000" y="216000"/>
            <a:ext cx="8100000" cy="936000"/>
          </a:xfrm>
          <a:prstGeom prst="rect">
            <a:avLst/>
          </a:prstGeom>
          <a:noFill/>
          <a:ln w="0">
            <a:noFill/>
          </a:ln>
        </p:spPr>
        <p:txBody>
          <a:bodyPr lIns="0" rIns="0" tIns="0" bIns="0" anchor="ctr">
            <a:normAutofit/>
          </a:bodyPr>
          <a:p>
            <a:pPr algn="ctr"/>
            <a:endParaRPr b="0" lang="fr-FR" sz="3300" spc="-1" strike="noStrike">
              <a:solidFill>
                <a:srgbClr val="050505"/>
              </a:solidFill>
              <a:latin typeface="Times New Roman"/>
            </a:endParaRPr>
          </a:p>
        </p:txBody>
      </p:sp>
      <p:pic>
        <p:nvPicPr>
          <p:cNvPr id="134" name="" descr=""/>
          <p:cNvPicPr/>
          <p:nvPr/>
        </p:nvPicPr>
        <p:blipFill>
          <a:blip r:embed="rId1"/>
          <a:stretch/>
        </p:blipFill>
        <p:spPr>
          <a:xfrm>
            <a:off x="2340000" y="900000"/>
            <a:ext cx="6480000" cy="4610160"/>
          </a:xfrm>
          <a:prstGeom prst="rect">
            <a:avLst/>
          </a:prstGeom>
          <a:ln w="1800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Concept technologique</a:t>
            </a:r>
            <a:br/>
            <a:endParaRPr b="0" lang="fr-FR" sz="3300" spc="-1" strike="noStrike">
              <a:solidFill>
                <a:srgbClr val="050505"/>
              </a:solidFill>
              <a:latin typeface="Times New Roman"/>
            </a:endParaRPr>
          </a:p>
        </p:txBody>
      </p:sp>
      <p:sp>
        <p:nvSpPr>
          <p:cNvPr id="136" name=""/>
          <p:cNvSpPr txBox="1"/>
          <p:nvPr/>
        </p:nvSpPr>
        <p:spPr>
          <a:xfrm>
            <a:off x="1620000" y="1368000"/>
            <a:ext cx="8100000" cy="3288240"/>
          </a:xfrm>
          <a:prstGeom prst="rect">
            <a:avLst/>
          </a:prstGeom>
          <a:noFill/>
          <a:ln w="0">
            <a:noFill/>
          </a:ln>
        </p:spPr>
        <p:txBody>
          <a:bodyPr lIns="0" rIns="0" tIns="0" bIns="0">
            <a:normAutofit/>
          </a:bodyPr>
          <a:p>
            <a:pPr marL="432000" indent="-324000">
              <a:spcAft>
                <a:spcPts val="1060"/>
              </a:spcAft>
              <a:buClr>
                <a:srgbClr val="000000"/>
              </a:buClr>
              <a:buSzPct val="40000"/>
              <a:buFont typeface="Wingdings" charset="2"/>
              <a:buChar char=""/>
            </a:pPr>
            <a:r>
              <a:rPr b="0" lang="fr-FR" sz="2400" spc="-1" strike="noStrike">
                <a:solidFill>
                  <a:srgbClr val="050505"/>
                </a:solidFill>
                <a:latin typeface="Calibri"/>
              </a:rPr>
              <a:t>Michael Grieves: « Il est possible de créer une expression numérique des informations d’un système physique. Ces informations numériques constituent ainsi une sorte de « jumeau » des informations qui composent le système physique. Elles sont liées à ce système physique et le seront tout au long de son cycle de vie ».</a:t>
            </a:r>
            <a:r>
              <a:rPr b="0" lang="fr-FR" sz="2400" spc="-1" strike="noStrike">
                <a:solidFill>
                  <a:srgbClr val="050505"/>
                </a:solidFill>
                <a:latin typeface="Arial"/>
              </a:rPr>
              <a:t> </a:t>
            </a: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Un jumeau numérique efface la barrière qui existe entre « réelle » et « virtuelle » </a:t>
            </a:r>
            <a:endParaRPr b="0" lang="fr-FR" sz="3300" spc="-1" strike="noStrike">
              <a:solidFill>
                <a:srgbClr val="050505"/>
              </a:solidFill>
              <a:latin typeface="Times New Roman"/>
            </a:endParaRPr>
          </a:p>
        </p:txBody>
      </p:sp>
      <p:pic>
        <p:nvPicPr>
          <p:cNvPr id="138" name="" descr=""/>
          <p:cNvPicPr/>
          <p:nvPr/>
        </p:nvPicPr>
        <p:blipFill>
          <a:blip r:embed="rId1"/>
          <a:stretch/>
        </p:blipFill>
        <p:spPr>
          <a:xfrm>
            <a:off x="2482200" y="1260000"/>
            <a:ext cx="5617800" cy="3742920"/>
          </a:xfrm>
          <a:prstGeom prst="rect">
            <a:avLst/>
          </a:prstGeom>
          <a:ln w="1800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
          <p:cNvSpPr txBox="1"/>
          <p:nvPr/>
        </p:nvSpPr>
        <p:spPr>
          <a:xfrm>
            <a:off x="1620000" y="19080"/>
            <a:ext cx="8100000" cy="160092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Qu’est-ce qu’un jumeau numérique</a:t>
            </a:r>
            <a:br/>
            <a:r>
              <a:rPr b="1" lang="fr-FR" sz="2400" spc="-1" strike="noStrike">
                <a:solidFill>
                  <a:srgbClr val="729fcf"/>
                </a:solidFill>
                <a:latin typeface="Calibri"/>
              </a:rPr>
              <a:t>aucun consensus mais quelques caractéristiques générales</a:t>
            </a:r>
            <a:br/>
            <a:endParaRPr b="0" lang="fr-FR" sz="2400" spc="-1" strike="noStrike">
              <a:solidFill>
                <a:srgbClr val="050505"/>
              </a:solidFill>
              <a:latin typeface="Times New Roman"/>
            </a:endParaRPr>
          </a:p>
        </p:txBody>
      </p:sp>
      <p:sp>
        <p:nvSpPr>
          <p:cNvPr id="140" name=""/>
          <p:cNvSpPr txBox="1"/>
          <p:nvPr/>
        </p:nvSpPr>
        <p:spPr>
          <a:xfrm>
            <a:off x="1620000" y="1571760"/>
            <a:ext cx="8100000" cy="3288240"/>
          </a:xfrm>
          <a:prstGeom prst="rect">
            <a:avLst/>
          </a:prstGeom>
          <a:noFill/>
          <a:ln w="0">
            <a:noFill/>
          </a:ln>
        </p:spPr>
        <p:txBody>
          <a:bodyPr lIns="0" rIns="0" tIns="0" bIns="0">
            <a:normAutofit fontScale="56000"/>
          </a:bodyPr>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Définition 1</a:t>
            </a:r>
            <a:r>
              <a:rPr b="1" lang="fr-FR" sz="1100" spc="-1" strike="noStrike">
                <a:latin typeface="Calibri"/>
              </a:rPr>
              <a:t>:</a:t>
            </a:r>
            <a:r>
              <a:rPr b="1" lang="fr-FR" sz="2400" spc="-1" strike="noStrike">
                <a:latin typeface="Calibri"/>
              </a:rPr>
              <a:t> </a:t>
            </a:r>
            <a:r>
              <a:rPr b="0" lang="fr-FR" sz="2400" spc="-1" strike="noStrike">
                <a:latin typeface="Calibri"/>
              </a:rPr>
              <a:t>Le Jumeau Numérique est une représentation virtuelle exacte d’un objet physique, processus ou d’un système. C’est comme si le produit ou le système physique se regardait dans un miroir virtuel[1]</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solidFill>
                  <a:srgbClr val="050505"/>
                </a:solidFill>
                <a:latin typeface="Calibri"/>
              </a:rPr>
              <a:t>Définition 2</a:t>
            </a:r>
            <a:r>
              <a:rPr b="0" lang="fr-FR" sz="2400" spc="-1" strike="noStrike">
                <a:solidFill>
                  <a:srgbClr val="050505"/>
                </a:solidFill>
                <a:latin typeface="Calibri"/>
              </a:rPr>
              <a:t> : </a:t>
            </a:r>
            <a:r>
              <a:rPr b="0" lang="fr-FR" sz="2400" spc="-1" strike="noStrike">
                <a:latin typeface="Calibri"/>
              </a:rPr>
              <a:t>Un Jumeau Numérique est une image virtuelle d’un objet dans le </a:t>
            </a:r>
            <a:r>
              <a:rPr b="1" lang="fr-FR" sz="2400" spc="-1" strike="noStrike">
                <a:solidFill>
                  <a:srgbClr val="ff0000"/>
                </a:solidFill>
                <a:latin typeface="Calibri"/>
              </a:rPr>
              <a:t>cloud</a:t>
            </a:r>
            <a:r>
              <a:rPr b="0" lang="fr-FR" sz="2400" spc="-1" strike="noStrike">
                <a:latin typeface="Calibri"/>
              </a:rPr>
              <a:t> conservé tout au long de son cycle de vie et facilement accessible à tout moment,  L’image virtuelle fournit à la fois les éléments et la dynamique de fonctionnement d'un dispositif de l'</a:t>
            </a:r>
            <a:r>
              <a:rPr b="1" lang="fr-FR" sz="2400" spc="-1" strike="noStrike">
                <a:solidFill>
                  <a:srgbClr val="c9211e"/>
                </a:solidFill>
                <a:latin typeface="Calibri"/>
                <a:hlinkClick r:id="rId1"/>
              </a:rPr>
              <a:t>Internet des objets</a:t>
            </a:r>
            <a:r>
              <a:rPr b="0" lang="fr-FR" sz="2400" spc="-1" strike="noStrike">
                <a:latin typeface="Calibri"/>
              </a:rPr>
              <a:t> tout au long de son </a:t>
            </a:r>
            <a:r>
              <a:rPr b="1" lang="fr-FR" sz="2400" spc="-1" strike="noStrike">
                <a:solidFill>
                  <a:srgbClr val="ff0000"/>
                </a:solidFill>
                <a:latin typeface="Calibri"/>
              </a:rPr>
              <a:t>cycle de vie</a:t>
            </a:r>
            <a:r>
              <a:rPr b="0" lang="fr-FR" sz="2400" spc="-1" strike="noStrike">
                <a:latin typeface="Calibri"/>
              </a:rPr>
              <a:t>.</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latin typeface="Calibri"/>
              </a:rPr>
              <a:t>Définition 3.</a:t>
            </a:r>
            <a:r>
              <a:rPr b="0" lang="fr-FR" sz="2400" spc="-1" strike="noStrike">
                <a:latin typeface="Calibri"/>
              </a:rPr>
              <a:t> Un Jumeau Numérique est une représentation informatique d’un système complexe – écosystème, machine, climat, corps humain, etc. –, un jumeau numérique est un outil d’aide à la décision. En se fondant sur des simulations réalistes, il permet de répondre à des questions prospectives et de guider la prise de décision d’un expert (médecin, ingénieur, dirigeant, etc.).</a:t>
            </a: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endParaRPr b="0" lang="fr-FR" sz="2400" spc="-1" strike="noStrike">
              <a:solidFill>
                <a:srgbClr val="050505"/>
              </a:solidFill>
              <a:latin typeface="Arial"/>
            </a:endParaRPr>
          </a:p>
          <a:p>
            <a:pPr marL="432000" indent="-324000">
              <a:spcAft>
                <a:spcPts val="1060"/>
              </a:spcAft>
              <a:buClr>
                <a:srgbClr val="000000"/>
              </a:buClr>
              <a:buSzPct val="40000"/>
              <a:buFont typeface="Wingdings" charset="2"/>
              <a:buChar char=""/>
            </a:pPr>
            <a:r>
              <a:rPr b="1" lang="fr-FR" sz="2400" spc="-1" strike="noStrike">
                <a:highlight>
                  <a:srgbClr val="cccccc"/>
                </a:highlight>
                <a:latin typeface="Calibri"/>
              </a:rPr>
              <a:t>Définition 4</a:t>
            </a:r>
            <a:r>
              <a:rPr b="0" lang="fr-FR" sz="2400" spc="-1" strike="noStrike">
                <a:highlight>
                  <a:srgbClr val="cccccc"/>
                </a:highlight>
                <a:latin typeface="Calibri"/>
              </a:rPr>
              <a:t>.</a:t>
            </a:r>
            <a:r>
              <a:rPr b="0" lang="fr-FR" sz="2400" spc="-1" strike="noStrike">
                <a:solidFill>
                  <a:srgbClr val="000000"/>
                </a:solidFill>
                <a:highlight>
                  <a:srgbClr val="cccccc"/>
                </a:highlight>
                <a:latin typeface="Calibri"/>
              </a:rPr>
              <a:t> </a:t>
            </a:r>
            <a:r>
              <a:rPr b="1" lang="fr-FR" sz="2400" spc="-1" strike="noStrike">
                <a:solidFill>
                  <a:srgbClr val="000000"/>
                </a:solidFill>
                <a:highlight>
                  <a:srgbClr val="cccccc"/>
                </a:highlight>
                <a:latin typeface="Calibri"/>
              </a:rPr>
              <a:t>Un Jumeau Numérique est une représentation virtuelle et un outil d’aide à la décision d’un </a:t>
            </a:r>
            <a:r>
              <a:rPr b="1" lang="fr-FR" sz="2400" spc="-1" strike="noStrike">
                <a:solidFill>
                  <a:srgbClr val="c9211e"/>
                </a:solidFill>
                <a:highlight>
                  <a:srgbClr val="cccccc"/>
                </a:highlight>
                <a:latin typeface="Calibri"/>
              </a:rPr>
              <a:t>système complexe</a:t>
            </a:r>
            <a:r>
              <a:rPr b="1" lang="fr-FR" sz="2400" spc="-1" strike="noStrike">
                <a:solidFill>
                  <a:srgbClr val="000000"/>
                </a:solidFill>
                <a:highlight>
                  <a:srgbClr val="cccccc"/>
                </a:highlight>
                <a:latin typeface="Calibri"/>
              </a:rPr>
              <a:t> ( écosystème, machine, climat, corps humain, etc), se fondant sur des simulations temps réel évolue dans le cloud </a:t>
            </a:r>
            <a:r>
              <a:rPr b="1" lang="fr-FR" sz="2400" spc="-1" strike="noStrike">
                <a:solidFill>
                  <a:srgbClr val="000000"/>
                </a:solidFill>
                <a:highlight>
                  <a:srgbClr val="cccccc"/>
                </a:highlight>
                <a:latin typeface="Calibri"/>
              </a:rPr>
              <a:t>tout au long de son cycle de vie pour la prise de décision d’un expert (médecin, ingénieur, dirigeant, etc.).</a:t>
            </a:r>
            <a:r>
              <a:rPr b="1" lang="fr-FR" sz="2400" spc="-1" strike="noStrike">
                <a:solidFill>
                  <a:srgbClr val="f10d0c"/>
                </a:solidFill>
                <a:highlight>
                  <a:srgbClr val="cccccc"/>
                </a:highlight>
                <a:latin typeface="Calibri"/>
              </a:rPr>
              <a:t> </a:t>
            </a:r>
            <a:r>
              <a:rPr b="1" lang="fr-FR" sz="2400" spc="-1" strike="noStrike">
                <a:solidFill>
                  <a:srgbClr val="5983b0"/>
                </a:solidFill>
                <a:highlight>
                  <a:srgbClr val="cccccc"/>
                </a:highlight>
                <a:latin typeface="Calibri"/>
              </a:rPr>
              <a:t>(K.I.A.Derouiche,2021, publication en cours)</a:t>
            </a:r>
            <a:endParaRPr b="0" lang="fr-FR" sz="2400" spc="-1" strike="noStrike">
              <a:solidFill>
                <a:srgbClr val="050505"/>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
          <p:cNvSpPr txBox="1"/>
          <p:nvPr/>
        </p:nvSpPr>
        <p:spPr>
          <a:xfrm>
            <a:off x="1620000" y="216000"/>
            <a:ext cx="8100000" cy="936000"/>
          </a:xfrm>
          <a:prstGeom prst="rect">
            <a:avLst/>
          </a:prstGeom>
          <a:noFill/>
          <a:ln w="0">
            <a:noFill/>
          </a:ln>
        </p:spPr>
        <p:txBody>
          <a:bodyPr lIns="0" rIns="0" tIns="0" bIns="0" anchor="ctr">
            <a:normAutofit/>
          </a:bodyPr>
          <a:p>
            <a:pPr algn="ctr"/>
            <a:r>
              <a:rPr b="1" lang="fr-FR" sz="3300" spc="-1" strike="noStrike">
                <a:solidFill>
                  <a:srgbClr val="3465a4"/>
                </a:solidFill>
                <a:latin typeface="Calibri"/>
              </a:rPr>
              <a:t>Modèle de donnée du Jumeau Numérique</a:t>
            </a:r>
            <a:r>
              <a:rPr b="0" lang="fr-FR" sz="3300" spc="-1" strike="noStrike">
                <a:solidFill>
                  <a:srgbClr val="3465a4"/>
                </a:solidFill>
                <a:latin typeface="Calibri"/>
              </a:rPr>
              <a:t> </a:t>
            </a:r>
            <a:endParaRPr b="0" lang="fr-FR" sz="3300" spc="-1" strike="noStrike">
              <a:solidFill>
                <a:srgbClr val="050505"/>
              </a:solidFill>
              <a:latin typeface="Times New Roman"/>
            </a:endParaRPr>
          </a:p>
        </p:txBody>
      </p:sp>
      <p:sp>
        <p:nvSpPr>
          <p:cNvPr id="142" name=""/>
          <p:cNvSpPr txBox="1"/>
          <p:nvPr/>
        </p:nvSpPr>
        <p:spPr>
          <a:xfrm>
            <a:off x="1620000" y="1368000"/>
            <a:ext cx="8100000" cy="3288240"/>
          </a:xfrm>
          <a:prstGeom prst="rect">
            <a:avLst/>
          </a:prstGeom>
          <a:noFill/>
          <a:ln w="0">
            <a:noFill/>
          </a:ln>
        </p:spPr>
        <p:txBody>
          <a:bodyPr lIns="0" rIns="0" tIns="0" bIns="0">
            <a:normAutofit/>
          </a:bodyPr>
          <a:p>
            <a:pPr marL="432000" indent="-32400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Produits physiques (espace réel) </a:t>
            </a:r>
            <a:endParaRPr b="0" lang="fr-FR" sz="2400" spc="-1" strike="noStrike">
              <a:solidFill>
                <a:srgbClr val="050505"/>
              </a:solidFill>
              <a:latin typeface="Arial"/>
            </a:endParaRPr>
          </a:p>
          <a:p>
            <a:pPr marL="432000" indent="-32400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Produits virtuels (espace virtuel) </a:t>
            </a:r>
            <a:endParaRPr b="0" lang="fr-FR" sz="2400" spc="-1" strike="noStrike">
              <a:solidFill>
                <a:srgbClr val="050505"/>
              </a:solidFill>
              <a:latin typeface="Arial"/>
            </a:endParaRPr>
          </a:p>
          <a:p>
            <a:pPr marL="432000" indent="-324000">
              <a:lnSpc>
                <a:spcPct val="100000"/>
              </a:lnSpc>
              <a:spcAft>
                <a:spcPts val="1060"/>
              </a:spcAft>
              <a:buClr>
                <a:srgbClr val="000000"/>
              </a:buClr>
              <a:buSzPct val="40000"/>
              <a:buFont typeface="Wingdings" charset="2"/>
              <a:buChar char=""/>
            </a:pPr>
            <a:r>
              <a:rPr b="0" lang="fr-FR" sz="2400" spc="-1" strike="noStrike">
                <a:solidFill>
                  <a:srgbClr val="050505"/>
                </a:solidFill>
                <a:latin typeface="Calibri"/>
              </a:rPr>
              <a:t>La liaison</a:t>
            </a:r>
            <a:endParaRPr b="0" lang="fr-FR" sz="2400" spc="-1" strike="noStrike">
              <a:solidFill>
                <a:srgbClr val="050505"/>
              </a:solidFill>
              <a:latin typeface="Arial"/>
            </a:endParaRPr>
          </a:p>
          <a:p>
            <a:pPr lvl="1" marL="864000" indent="-32400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Les données</a:t>
            </a:r>
            <a:endParaRPr b="0" lang="fr-FR" sz="2100" spc="-1" strike="noStrike">
              <a:solidFill>
                <a:srgbClr val="050505"/>
              </a:solidFill>
              <a:latin typeface="Arial"/>
            </a:endParaRPr>
          </a:p>
          <a:p>
            <a:pPr lvl="1" marL="864000" indent="-324000">
              <a:lnSpc>
                <a:spcPct val="100000"/>
              </a:lnSpc>
              <a:spcAft>
                <a:spcPts val="848"/>
              </a:spcAft>
              <a:buClr>
                <a:srgbClr val="000000"/>
              </a:buClr>
              <a:buSzPct val="40000"/>
              <a:buFont typeface="Wingdings" charset="2"/>
              <a:buChar char=""/>
            </a:pPr>
            <a:r>
              <a:rPr b="0" lang="fr-FR" sz="2100" spc="-1" strike="noStrike">
                <a:solidFill>
                  <a:srgbClr val="050505"/>
                </a:solidFill>
                <a:latin typeface="Calibri"/>
              </a:rPr>
              <a:t> </a:t>
            </a:r>
            <a:r>
              <a:rPr b="0" lang="fr-FR" sz="2100" spc="-1" strike="noStrike">
                <a:solidFill>
                  <a:srgbClr val="050505"/>
                </a:solidFill>
                <a:latin typeface="Calibri"/>
              </a:rPr>
              <a:t>Information</a:t>
            </a:r>
            <a:endParaRPr b="0" lang="fr-FR" sz="2100" spc="-1" strike="noStrike">
              <a:solidFill>
                <a:srgbClr val="050505"/>
              </a:solidFill>
              <a:latin typeface="Arial"/>
            </a:endParaRPr>
          </a:p>
        </p:txBody>
      </p:sp>
      <p:sp>
        <p:nvSpPr>
          <p:cNvPr id="143" name="Image5"/>
          <p:cNvSpPr txBox="1"/>
          <p:nvPr/>
        </p:nvSpPr>
        <p:spPr>
          <a:xfrm>
            <a:off x="5220000" y="2160000"/>
            <a:ext cx="4140000" cy="3138120"/>
          </a:xfrm>
          <a:prstGeom prst="rect">
            <a:avLst/>
          </a:prstGeom>
          <a:blipFill rotWithShape="0">
            <a:blip r:embed="rId1"/>
            <a:stretch/>
          </a:blipFill>
          <a:ln w="18000">
            <a:noFill/>
          </a:ln>
        </p:spPr>
        <p:txBody>
          <a:bodyPr lIns="90000" rIns="90000" tIns="45000" bIns="45000">
            <a:noAutofit/>
          </a:bodyPr>
          <a:p>
            <a:endParaRPr b="0" lang="fr-FR" sz="1800" spc="-1" strike="noStrike">
              <a:latin typeface="Arial"/>
            </a:endParaRPr>
          </a:p>
          <a:p>
            <a:endParaRPr b="0" lang="fr-FR"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3507</TotalTime>
  <Application>LibreOffice/7.1.4.2$Linux_X86_64 LibreOffice_project/10$Build-2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2021-07-02T07:44:15Z</dcterms:created>
  <dc:creator/>
  <dc:description/>
  <dc:language>fr-FR</dc:language>
  <cp:lastModifiedBy/>
  <dcterms:modified xsi:type="dcterms:W3CDTF">2021-07-10T10:56:02Z</dcterms:modified>
  <cp:revision>897</cp:revision>
  <dc:subject/>
  <dc:title>DNA</dc:title>
</cp:coreProperties>
</file>